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 Bold" panose="020B0803030501040103" pitchFamily="34" charset="0"/>
      <p:regular r:id="rId16"/>
      <p:bold r:id="rId17"/>
    </p:embeddedFont>
    <p:embeddedFont>
      <p:font typeface="Klima" panose="02010503040200000003" pitchFamily="2" charset="0"/>
      <p:regular r:id="rId18"/>
    </p:embeddedFont>
    <p:embeddedFont>
      <p:font typeface="Klima Bold" panose="02010503040200000003" pitchFamily="2" charset="0"/>
      <p:regular r:id="rId19"/>
      <p:bold r:id="rId20"/>
    </p:embeddedFont>
    <p:embeddedFont>
      <p:font typeface="Radley" pitchFamily="2" charset="77"/>
      <p:regular r:id="rId21"/>
    </p:embeddedFont>
    <p:embeddedFont>
      <p:font typeface="Radley Italics" pitchFamily="2" charset="77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 autoAdjust="0"/>
    <p:restoredTop sz="94632" autoAdjust="0"/>
  </p:normalViewPr>
  <p:slideViewPr>
    <p:cSldViewPr>
      <p:cViewPr varScale="1">
        <p:scale>
          <a:sx n="88" d="100"/>
          <a:sy n="88" d="100"/>
        </p:scale>
        <p:origin x="6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svg"/><Relationship Id="rId18" Type="http://schemas.openxmlformats.org/officeDocument/2006/relationships/image" Target="../media/image101.png"/><Relationship Id="rId26" Type="http://schemas.openxmlformats.org/officeDocument/2006/relationships/image" Target="../media/image37.png"/><Relationship Id="rId3" Type="http://schemas.openxmlformats.org/officeDocument/2006/relationships/image" Target="../media/image86.svg"/><Relationship Id="rId21" Type="http://schemas.openxmlformats.org/officeDocument/2006/relationships/image" Target="../media/image104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5" Type="http://schemas.openxmlformats.org/officeDocument/2006/relationships/image" Target="../media/image108.svg"/><Relationship Id="rId33" Type="http://schemas.openxmlformats.org/officeDocument/2006/relationships/image" Target="../media/image48.sv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24" Type="http://schemas.openxmlformats.org/officeDocument/2006/relationships/image" Target="../media/image107.png"/><Relationship Id="rId32" Type="http://schemas.openxmlformats.org/officeDocument/2006/relationships/image" Target="../media/image47.png"/><Relationship Id="rId5" Type="http://schemas.openxmlformats.org/officeDocument/2006/relationships/image" Target="../media/image88.svg"/><Relationship Id="rId15" Type="http://schemas.openxmlformats.org/officeDocument/2006/relationships/image" Target="../media/image98.svg"/><Relationship Id="rId23" Type="http://schemas.openxmlformats.org/officeDocument/2006/relationships/image" Target="../media/image106.svg"/><Relationship Id="rId28" Type="http://schemas.openxmlformats.org/officeDocument/2006/relationships/image" Target="../media/image109.png"/><Relationship Id="rId10" Type="http://schemas.openxmlformats.org/officeDocument/2006/relationships/image" Target="../media/image93.png"/><Relationship Id="rId19" Type="http://schemas.openxmlformats.org/officeDocument/2006/relationships/image" Target="../media/image102.svg"/><Relationship Id="rId31" Type="http://schemas.openxmlformats.org/officeDocument/2006/relationships/image" Target="../media/image112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38.svg"/><Relationship Id="rId30" Type="http://schemas.openxmlformats.org/officeDocument/2006/relationships/image" Target="../media/image111.png"/><Relationship Id="rId8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3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svg"/><Relationship Id="rId7" Type="http://schemas.openxmlformats.org/officeDocument/2006/relationships/image" Target="../media/image5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svg"/><Relationship Id="rId21" Type="http://schemas.openxmlformats.org/officeDocument/2006/relationships/image" Target="../media/image72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5" Type="http://schemas.openxmlformats.org/officeDocument/2006/relationships/image" Target="../media/image76.svg"/><Relationship Id="rId33" Type="http://schemas.openxmlformats.org/officeDocument/2006/relationships/image" Target="../media/image84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23" Type="http://schemas.openxmlformats.org/officeDocument/2006/relationships/image" Target="../media/image74.sv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svg"/><Relationship Id="rId31" Type="http://schemas.openxmlformats.org/officeDocument/2006/relationships/image" Target="../media/image82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svg"/><Relationship Id="rId30" Type="http://schemas.openxmlformats.org/officeDocument/2006/relationships/image" Target="../media/image81.png"/><Relationship Id="rId8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9896">
            <a:off x="-1750151" y="-1926169"/>
            <a:ext cx="7624581" cy="10203211"/>
          </a:xfrm>
          <a:custGeom>
            <a:avLst/>
            <a:gdLst/>
            <a:ahLst/>
            <a:cxnLst/>
            <a:rect l="l" t="t" r="r" b="b"/>
            <a:pathLst>
              <a:path w="7624581" h="10203211">
                <a:moveTo>
                  <a:pt x="0" y="0"/>
                </a:moveTo>
                <a:lnTo>
                  <a:pt x="7624582" y="0"/>
                </a:lnTo>
                <a:lnTo>
                  <a:pt x="7624582" y="10203212"/>
                </a:lnTo>
                <a:lnTo>
                  <a:pt x="0" y="1020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955831">
            <a:off x="372219" y="5042450"/>
            <a:ext cx="6203256" cy="7990142"/>
          </a:xfrm>
          <a:custGeom>
            <a:avLst/>
            <a:gdLst/>
            <a:ahLst/>
            <a:cxnLst/>
            <a:rect l="l" t="t" r="r" b="b"/>
            <a:pathLst>
              <a:path w="6203256" h="7990142">
                <a:moveTo>
                  <a:pt x="0" y="0"/>
                </a:moveTo>
                <a:lnTo>
                  <a:pt x="6203256" y="0"/>
                </a:lnTo>
                <a:lnTo>
                  <a:pt x="6203256" y="7990142"/>
                </a:lnTo>
                <a:lnTo>
                  <a:pt x="0" y="7990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79699">
            <a:off x="6025923" y="-3920077"/>
            <a:ext cx="16352915" cy="10703726"/>
          </a:xfrm>
          <a:custGeom>
            <a:avLst/>
            <a:gdLst/>
            <a:ahLst/>
            <a:cxnLst/>
            <a:rect l="l" t="t" r="r" b="b"/>
            <a:pathLst>
              <a:path w="16352915" h="10703726">
                <a:moveTo>
                  <a:pt x="0" y="0"/>
                </a:moveTo>
                <a:lnTo>
                  <a:pt x="16352915" y="0"/>
                </a:lnTo>
                <a:lnTo>
                  <a:pt x="16352915" y="10703726"/>
                </a:lnTo>
                <a:lnTo>
                  <a:pt x="0" y="10703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23685">
            <a:off x="12553453" y="2887264"/>
            <a:ext cx="8340132" cy="9438421"/>
          </a:xfrm>
          <a:custGeom>
            <a:avLst/>
            <a:gdLst/>
            <a:ahLst/>
            <a:cxnLst/>
            <a:rect l="l" t="t" r="r" b="b"/>
            <a:pathLst>
              <a:path w="8340132" h="9438421">
                <a:moveTo>
                  <a:pt x="0" y="0"/>
                </a:moveTo>
                <a:lnTo>
                  <a:pt x="8340132" y="0"/>
                </a:lnTo>
                <a:lnTo>
                  <a:pt x="8340132" y="9438421"/>
                </a:lnTo>
                <a:lnTo>
                  <a:pt x="0" y="94384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41371" y="3376303"/>
            <a:ext cx="10292033" cy="1152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1"/>
              </a:lnSpc>
            </a:pPr>
            <a:r>
              <a:rPr lang="en-US" sz="6722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&amp; Fitness Tracker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28437" y="5121211"/>
            <a:ext cx="10804967" cy="201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9"/>
              </a:lnSpc>
            </a:pPr>
            <a:r>
              <a:rPr lang="en-US" sz="3842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Empowering individuals to reach their health </a:t>
            </a:r>
          </a:p>
          <a:p>
            <a:pPr algn="ctr">
              <a:lnSpc>
                <a:spcPts val="5379"/>
              </a:lnSpc>
            </a:pPr>
            <a:r>
              <a:rPr lang="en-US" sz="3842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fitness goals through</a:t>
            </a:r>
          </a:p>
          <a:p>
            <a:pPr algn="ctr">
              <a:lnSpc>
                <a:spcPts val="5379"/>
              </a:lnSpc>
            </a:pPr>
            <a:r>
              <a:rPr lang="en-US" sz="3842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personalized data tracking and visualization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36379">
            <a:off x="-3872965" y="-3373718"/>
            <a:ext cx="8734131" cy="9665537"/>
          </a:xfrm>
          <a:custGeom>
            <a:avLst/>
            <a:gdLst/>
            <a:ahLst/>
            <a:cxnLst/>
            <a:rect l="l" t="t" r="r" b="b"/>
            <a:pathLst>
              <a:path w="8734131" h="9665537">
                <a:moveTo>
                  <a:pt x="0" y="0"/>
                </a:moveTo>
                <a:lnTo>
                  <a:pt x="8734131" y="0"/>
                </a:lnTo>
                <a:lnTo>
                  <a:pt x="8734131" y="9665537"/>
                </a:lnTo>
                <a:lnTo>
                  <a:pt x="0" y="9665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26" y="-2721959"/>
            <a:ext cx="14895449" cy="14341813"/>
          </a:xfrm>
          <a:custGeom>
            <a:avLst/>
            <a:gdLst/>
            <a:ahLst/>
            <a:cxnLst/>
            <a:rect l="l" t="t" r="r" b="b"/>
            <a:pathLst>
              <a:path w="14895449" h="14341813">
                <a:moveTo>
                  <a:pt x="0" y="0"/>
                </a:moveTo>
                <a:lnTo>
                  <a:pt x="14895449" y="0"/>
                </a:lnTo>
                <a:lnTo>
                  <a:pt x="14895449" y="14341813"/>
                </a:lnTo>
                <a:lnTo>
                  <a:pt x="0" y="14341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8391600" y="6339721"/>
            <a:ext cx="5941731" cy="8169880"/>
          </a:xfrm>
          <a:custGeom>
            <a:avLst/>
            <a:gdLst/>
            <a:ahLst/>
            <a:cxnLst/>
            <a:rect l="l" t="t" r="r" b="b"/>
            <a:pathLst>
              <a:path w="5941731" h="8169880">
                <a:moveTo>
                  <a:pt x="0" y="0"/>
                </a:moveTo>
                <a:lnTo>
                  <a:pt x="5941731" y="0"/>
                </a:lnTo>
                <a:lnTo>
                  <a:pt x="5941731" y="8169880"/>
                </a:lnTo>
                <a:lnTo>
                  <a:pt x="0" y="8169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176571">
            <a:off x="13058402" y="5598362"/>
            <a:ext cx="7511067" cy="7319877"/>
          </a:xfrm>
          <a:custGeom>
            <a:avLst/>
            <a:gdLst/>
            <a:ahLst/>
            <a:cxnLst/>
            <a:rect l="l" t="t" r="r" b="b"/>
            <a:pathLst>
              <a:path w="7511067" h="7319877">
                <a:moveTo>
                  <a:pt x="0" y="0"/>
                </a:moveTo>
                <a:lnTo>
                  <a:pt x="7511067" y="0"/>
                </a:lnTo>
                <a:lnTo>
                  <a:pt x="7511067" y="7319876"/>
                </a:lnTo>
                <a:lnTo>
                  <a:pt x="0" y="7319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01961" y="219186"/>
            <a:ext cx="1033088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i="1">
                <a:solidFill>
                  <a:srgbClr val="45625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Implementation Approach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6026" y="1617054"/>
            <a:ext cx="5351870" cy="6465191"/>
            <a:chOff x="0" y="0"/>
            <a:chExt cx="812800" cy="981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981883"/>
            </a:xfrm>
            <a:custGeom>
              <a:avLst/>
              <a:gdLst/>
              <a:ahLst/>
              <a:cxnLst/>
              <a:rect l="l" t="t" r="r" b="b"/>
              <a:pathLst>
                <a:path w="812800" h="981883">
                  <a:moveTo>
                    <a:pt x="406400" y="0"/>
                  </a:moveTo>
                  <a:lnTo>
                    <a:pt x="812800" y="981883"/>
                  </a:lnTo>
                  <a:lnTo>
                    <a:pt x="0" y="981883"/>
                  </a:ln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351099"/>
              <a:ext cx="558800" cy="560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363993" y="4849649"/>
            <a:ext cx="267593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51537" y="6672003"/>
            <a:ext cx="414266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394147" y="2882403"/>
            <a:ext cx="6156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94147" y="4891829"/>
            <a:ext cx="65097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19435" y="6515701"/>
            <a:ext cx="69033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39928" y="1847418"/>
            <a:ext cx="8156462" cy="162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230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Interface</a:t>
            </a:r>
          </a:p>
          <a:p>
            <a:pPr algn="ctr">
              <a:lnSpc>
                <a:spcPts val="3230"/>
              </a:lnSpc>
            </a:pPr>
            <a:endParaRPr lang="en-US" sz="2307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230"/>
              </a:lnSpc>
            </a:pPr>
            <a:r>
              <a:rPr lang="en-US" sz="230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 a user-friendly and </a:t>
            </a:r>
          </a:p>
          <a:p>
            <a:pPr algn="ctr">
              <a:lnSpc>
                <a:spcPts val="3230"/>
              </a:lnSpc>
            </a:pPr>
            <a:r>
              <a:rPr lang="en-US" sz="230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intutive interface for inputting data and viewing progress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16890" y="3807078"/>
            <a:ext cx="8654220" cy="2027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storage</a:t>
            </a:r>
          </a:p>
          <a:p>
            <a:pPr algn="ctr">
              <a:lnSpc>
                <a:spcPts val="4026"/>
              </a:lnSpc>
            </a:pPr>
            <a:endParaRPr lang="en-US" sz="2875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026"/>
              </a:lnSpc>
            </a:pPr>
            <a:r>
              <a:rPr lang="en-US" sz="287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 a Firebase database to securely store</a:t>
            </a:r>
          </a:p>
          <a:p>
            <a:pPr algn="ctr">
              <a:lnSpc>
                <a:spcPts val="4026"/>
              </a:lnSpc>
            </a:pPr>
            <a:r>
              <a:rPr lang="en-US" sz="287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data and activity logs.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70869" y="6019826"/>
            <a:ext cx="8212161" cy="229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2"/>
              </a:lnSpc>
            </a:pPr>
            <a:r>
              <a:rPr lang="en-US" sz="25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visualization</a:t>
            </a:r>
          </a:p>
          <a:p>
            <a:pPr algn="ctr">
              <a:lnSpc>
                <a:spcPts val="3622"/>
              </a:lnSpc>
            </a:pPr>
            <a:endParaRPr lang="en-US" sz="2587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622"/>
              </a:lnSpc>
            </a:pPr>
            <a:r>
              <a:rPr lang="en-US" sz="25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Utilize CSS and charting libraries to create interactive and informative visualizations of user progress.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36379">
            <a:off x="-3872965" y="-3373718"/>
            <a:ext cx="8734131" cy="9665537"/>
          </a:xfrm>
          <a:custGeom>
            <a:avLst/>
            <a:gdLst/>
            <a:ahLst/>
            <a:cxnLst/>
            <a:rect l="l" t="t" r="r" b="b"/>
            <a:pathLst>
              <a:path w="8734131" h="9665537">
                <a:moveTo>
                  <a:pt x="0" y="0"/>
                </a:moveTo>
                <a:lnTo>
                  <a:pt x="8734131" y="0"/>
                </a:lnTo>
                <a:lnTo>
                  <a:pt x="8734131" y="9665537"/>
                </a:lnTo>
                <a:lnTo>
                  <a:pt x="0" y="9665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81876" y="-1078439"/>
            <a:ext cx="12924248" cy="12443878"/>
          </a:xfrm>
          <a:custGeom>
            <a:avLst/>
            <a:gdLst/>
            <a:ahLst/>
            <a:cxnLst/>
            <a:rect l="l" t="t" r="r" b="b"/>
            <a:pathLst>
              <a:path w="12924248" h="12443878">
                <a:moveTo>
                  <a:pt x="0" y="0"/>
                </a:moveTo>
                <a:lnTo>
                  <a:pt x="12924248" y="0"/>
                </a:lnTo>
                <a:lnTo>
                  <a:pt x="12924248" y="12443878"/>
                </a:lnTo>
                <a:lnTo>
                  <a:pt x="0" y="12443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8391600" y="6339721"/>
            <a:ext cx="5941731" cy="8169880"/>
          </a:xfrm>
          <a:custGeom>
            <a:avLst/>
            <a:gdLst/>
            <a:ahLst/>
            <a:cxnLst/>
            <a:rect l="l" t="t" r="r" b="b"/>
            <a:pathLst>
              <a:path w="5941731" h="8169880">
                <a:moveTo>
                  <a:pt x="0" y="0"/>
                </a:moveTo>
                <a:lnTo>
                  <a:pt x="5941731" y="0"/>
                </a:lnTo>
                <a:lnTo>
                  <a:pt x="5941731" y="8169880"/>
                </a:lnTo>
                <a:lnTo>
                  <a:pt x="0" y="8169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176571">
            <a:off x="13058402" y="5598362"/>
            <a:ext cx="7511067" cy="7319877"/>
          </a:xfrm>
          <a:custGeom>
            <a:avLst/>
            <a:gdLst/>
            <a:ahLst/>
            <a:cxnLst/>
            <a:rect l="l" t="t" r="r" b="b"/>
            <a:pathLst>
              <a:path w="7511067" h="7319877">
                <a:moveTo>
                  <a:pt x="0" y="0"/>
                </a:moveTo>
                <a:lnTo>
                  <a:pt x="7511067" y="0"/>
                </a:lnTo>
                <a:lnTo>
                  <a:pt x="7511067" y="7319876"/>
                </a:lnTo>
                <a:lnTo>
                  <a:pt x="0" y="7319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32818" y="333171"/>
            <a:ext cx="8395360" cy="298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1"/>
              </a:lnSpc>
            </a:pPr>
            <a:r>
              <a:rPr lang="en-US" sz="6501" i="1">
                <a:solidFill>
                  <a:srgbClr val="45625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User Interface and UX Design</a:t>
            </a:r>
          </a:p>
          <a:p>
            <a:pPr algn="ctr">
              <a:lnSpc>
                <a:spcPts val="7801"/>
              </a:lnSpc>
            </a:pPr>
            <a:endParaRPr lang="en-US" sz="6501" i="1">
              <a:solidFill>
                <a:srgbClr val="45625D"/>
              </a:solidFill>
              <a:latin typeface="Radley Italics"/>
              <a:ea typeface="Radley Italics"/>
              <a:cs typeface="Radley Italics"/>
              <a:sym typeface="Radley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84437" y="3210258"/>
            <a:ext cx="9078028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Information Architechture </a:t>
            </a:r>
          </a:p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Organise content and features logically for ease of navigation.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73258" y="4314825"/>
            <a:ext cx="907802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Visual Design </a:t>
            </a:r>
          </a:p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Create a visually appealing and motivating interface with clear typography and color schemes. </a:t>
            </a:r>
          </a:p>
          <a:p>
            <a:pPr algn="ctr">
              <a:lnSpc>
                <a:spcPts val="3000"/>
              </a:lnSpc>
            </a:pPr>
            <a:endParaRPr lang="en-US" sz="2000" b="1">
              <a:solidFill>
                <a:srgbClr val="45625D"/>
              </a:solidFill>
              <a:latin typeface="Klima Bold"/>
              <a:ea typeface="Klima Bold"/>
              <a:cs typeface="Klima Bold"/>
              <a:sym typeface="Klim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11307" y="6356015"/>
            <a:ext cx="907802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User Experience </a:t>
            </a:r>
          </a:p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Optimize user interactions for intutive data input, seamless navigation and engaging visualiasation</a:t>
            </a:r>
          </a:p>
          <a:p>
            <a:pPr algn="ctr">
              <a:lnSpc>
                <a:spcPts val="3000"/>
              </a:lnSpc>
            </a:pPr>
            <a:endParaRPr lang="en-US" sz="2000" b="1">
              <a:solidFill>
                <a:srgbClr val="45625D"/>
              </a:solidFill>
              <a:latin typeface="Klima Bold"/>
              <a:ea typeface="Klima Bold"/>
              <a:cs typeface="Klima Bold"/>
              <a:sym typeface="Klim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81272" y="2214982"/>
            <a:ext cx="90780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45625D"/>
                </a:solidFill>
                <a:latin typeface="Klima"/>
                <a:ea typeface="Klima"/>
                <a:cs typeface="Klima"/>
                <a:sym typeface="Klima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9211" y="1071604"/>
            <a:ext cx="13109578" cy="8143792"/>
          </a:xfrm>
          <a:custGeom>
            <a:avLst/>
            <a:gdLst/>
            <a:ahLst/>
            <a:cxnLst/>
            <a:rect l="l" t="t" r="r" b="b"/>
            <a:pathLst>
              <a:path w="13109578" h="8143792">
                <a:moveTo>
                  <a:pt x="0" y="0"/>
                </a:moveTo>
                <a:lnTo>
                  <a:pt x="13109578" y="0"/>
                </a:lnTo>
                <a:lnTo>
                  <a:pt x="13109578" y="8143792"/>
                </a:lnTo>
                <a:lnTo>
                  <a:pt x="0" y="814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30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90523" y="3784713"/>
            <a:ext cx="6238911" cy="7508537"/>
          </a:xfrm>
          <a:custGeom>
            <a:avLst/>
            <a:gdLst/>
            <a:ahLst/>
            <a:cxnLst/>
            <a:rect l="l" t="t" r="r" b="b"/>
            <a:pathLst>
              <a:path w="6238911" h="7508537">
                <a:moveTo>
                  <a:pt x="0" y="0"/>
                </a:moveTo>
                <a:lnTo>
                  <a:pt x="6238911" y="0"/>
                </a:lnTo>
                <a:lnTo>
                  <a:pt x="6238911" y="7508537"/>
                </a:lnTo>
                <a:lnTo>
                  <a:pt x="0" y="7508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230650">
            <a:off x="-2812700" y="-1627028"/>
            <a:ext cx="5625400" cy="8120657"/>
          </a:xfrm>
          <a:custGeom>
            <a:avLst/>
            <a:gdLst/>
            <a:ahLst/>
            <a:cxnLst/>
            <a:rect l="l" t="t" r="r" b="b"/>
            <a:pathLst>
              <a:path w="5625400" h="8120657">
                <a:moveTo>
                  <a:pt x="0" y="0"/>
                </a:moveTo>
                <a:lnTo>
                  <a:pt x="5625400" y="0"/>
                </a:lnTo>
                <a:lnTo>
                  <a:pt x="5625400" y="8120656"/>
                </a:lnTo>
                <a:lnTo>
                  <a:pt x="0" y="8120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978558" y="1113950"/>
            <a:ext cx="10393251" cy="4974387"/>
            <a:chOff x="0" y="0"/>
            <a:chExt cx="13857668" cy="6632515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857668" cy="4906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57"/>
                </a:lnSpc>
              </a:pPr>
              <a:r>
                <a:rPr lang="en-US" sz="8048" i="1">
                  <a:solidFill>
                    <a:srgbClr val="45625D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Challenges and Lessons Learned</a:t>
              </a:r>
            </a:p>
            <a:p>
              <a:pPr algn="ctr">
                <a:lnSpc>
                  <a:spcPts val="9657"/>
                </a:lnSpc>
              </a:pPr>
              <a:endParaRPr lang="en-US" sz="8048" i="1">
                <a:solidFill>
                  <a:srgbClr val="45625D"/>
                </a:solidFill>
                <a:latin typeface="Radley Italics"/>
                <a:ea typeface="Radley Italics"/>
                <a:cs typeface="Radley Italics"/>
                <a:sym typeface="Radley Itali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53541" y="6118888"/>
              <a:ext cx="8350586" cy="513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717396">
            <a:off x="-33396" y="7894714"/>
            <a:ext cx="5821736" cy="2406010"/>
          </a:xfrm>
          <a:custGeom>
            <a:avLst/>
            <a:gdLst/>
            <a:ahLst/>
            <a:cxnLst/>
            <a:rect l="l" t="t" r="r" b="b"/>
            <a:pathLst>
              <a:path w="5821736" h="2406010">
                <a:moveTo>
                  <a:pt x="0" y="0"/>
                </a:moveTo>
                <a:lnTo>
                  <a:pt x="5821735" y="0"/>
                </a:lnTo>
                <a:lnTo>
                  <a:pt x="5821735" y="2406010"/>
                </a:lnTo>
                <a:lnTo>
                  <a:pt x="0" y="2406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500082" y="3875687"/>
            <a:ext cx="8593411" cy="85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47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Security</a:t>
            </a:r>
          </a:p>
          <a:p>
            <a:pPr algn="ctr">
              <a:lnSpc>
                <a:spcPts val="3460"/>
              </a:lnSpc>
            </a:pPr>
            <a:r>
              <a:rPr lang="en-US" sz="247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Ensuring the secure storage and protection of user data.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36429" y="3789962"/>
            <a:ext cx="657229" cy="107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62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91407" y="5240466"/>
            <a:ext cx="8602086" cy="127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44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Charting Complexity</a:t>
            </a:r>
          </a:p>
          <a:p>
            <a:pPr algn="ctr">
              <a:lnSpc>
                <a:spcPts val="3424"/>
              </a:lnSpc>
            </a:pPr>
            <a:r>
              <a:rPr lang="en-US" sz="244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Choosing and implementing appropriate charting libraries for effective data visualisation.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28273" y="5322433"/>
            <a:ext cx="665060" cy="107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62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01279" y="7131406"/>
            <a:ext cx="9255523" cy="113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Feedback</a:t>
            </a:r>
          </a:p>
          <a:p>
            <a:pPr algn="ctr">
              <a:lnSpc>
                <a:spcPts val="3015"/>
              </a:lnSpc>
            </a:pPr>
            <a:r>
              <a:rPr lang="en-US" sz="215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Continuosly gathering and incorporating user feedback to improve the app’s usally and functionally.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0901" y="6854903"/>
            <a:ext cx="672432" cy="107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628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36379">
            <a:off x="-3872965" y="-3373718"/>
            <a:ext cx="8734131" cy="9665537"/>
          </a:xfrm>
          <a:custGeom>
            <a:avLst/>
            <a:gdLst/>
            <a:ahLst/>
            <a:cxnLst/>
            <a:rect l="l" t="t" r="r" b="b"/>
            <a:pathLst>
              <a:path w="8734131" h="9665537">
                <a:moveTo>
                  <a:pt x="0" y="0"/>
                </a:moveTo>
                <a:lnTo>
                  <a:pt x="8734131" y="0"/>
                </a:lnTo>
                <a:lnTo>
                  <a:pt x="8734131" y="9665537"/>
                </a:lnTo>
                <a:lnTo>
                  <a:pt x="0" y="9665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81876" y="-1078439"/>
            <a:ext cx="12924248" cy="12443878"/>
          </a:xfrm>
          <a:custGeom>
            <a:avLst/>
            <a:gdLst/>
            <a:ahLst/>
            <a:cxnLst/>
            <a:rect l="l" t="t" r="r" b="b"/>
            <a:pathLst>
              <a:path w="12924248" h="12443878">
                <a:moveTo>
                  <a:pt x="0" y="0"/>
                </a:moveTo>
                <a:lnTo>
                  <a:pt x="12924248" y="0"/>
                </a:lnTo>
                <a:lnTo>
                  <a:pt x="12924248" y="12443878"/>
                </a:lnTo>
                <a:lnTo>
                  <a:pt x="0" y="12443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8391600" y="6339721"/>
            <a:ext cx="5941731" cy="8169880"/>
          </a:xfrm>
          <a:custGeom>
            <a:avLst/>
            <a:gdLst/>
            <a:ahLst/>
            <a:cxnLst/>
            <a:rect l="l" t="t" r="r" b="b"/>
            <a:pathLst>
              <a:path w="5941731" h="8169880">
                <a:moveTo>
                  <a:pt x="0" y="0"/>
                </a:moveTo>
                <a:lnTo>
                  <a:pt x="5941731" y="0"/>
                </a:lnTo>
                <a:lnTo>
                  <a:pt x="5941731" y="8169880"/>
                </a:lnTo>
                <a:lnTo>
                  <a:pt x="0" y="8169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176571">
            <a:off x="13058402" y="5598362"/>
            <a:ext cx="7511067" cy="7319877"/>
          </a:xfrm>
          <a:custGeom>
            <a:avLst/>
            <a:gdLst/>
            <a:ahLst/>
            <a:cxnLst/>
            <a:rect l="l" t="t" r="r" b="b"/>
            <a:pathLst>
              <a:path w="7511067" h="7319877">
                <a:moveTo>
                  <a:pt x="0" y="0"/>
                </a:moveTo>
                <a:lnTo>
                  <a:pt x="7511067" y="0"/>
                </a:lnTo>
                <a:lnTo>
                  <a:pt x="7511067" y="7319876"/>
                </a:lnTo>
                <a:lnTo>
                  <a:pt x="0" y="7319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74927" y="796732"/>
            <a:ext cx="10338146" cy="366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6"/>
              </a:lnSpc>
            </a:pPr>
            <a:r>
              <a:rPr lang="en-US" sz="8005" i="1">
                <a:solidFill>
                  <a:srgbClr val="45625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Conclusion and Future Enhancements</a:t>
            </a:r>
          </a:p>
          <a:p>
            <a:pPr algn="ctr">
              <a:lnSpc>
                <a:spcPts val="9606"/>
              </a:lnSpc>
            </a:pPr>
            <a:endParaRPr lang="en-US" sz="8005" i="1">
              <a:solidFill>
                <a:srgbClr val="45625D"/>
              </a:solidFill>
              <a:latin typeface="Radley Italics"/>
              <a:ea typeface="Radley Italics"/>
              <a:cs typeface="Radley Italics"/>
              <a:sym typeface="Radley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04986" y="4644878"/>
            <a:ext cx="9078028" cy="383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Success</a:t>
            </a:r>
          </a:p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Successfully developed a functional </a:t>
            </a:r>
          </a:p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health and fitness tracker application.</a:t>
            </a:r>
          </a:p>
          <a:p>
            <a:pPr algn="ctr">
              <a:lnSpc>
                <a:spcPts val="3000"/>
              </a:lnSpc>
            </a:pPr>
            <a:endParaRPr lang="en-US" sz="2000" b="1">
              <a:solidFill>
                <a:srgbClr val="45625D"/>
              </a:solidFill>
              <a:latin typeface="Klima Bold"/>
              <a:ea typeface="Klima Bold"/>
              <a:cs typeface="Klima Bold"/>
              <a:sym typeface="Klima Bold"/>
            </a:endParaRPr>
          </a:p>
          <a:p>
            <a:pPr algn="ctr">
              <a:lnSpc>
                <a:spcPts val="3000"/>
              </a:lnSpc>
            </a:pPr>
            <a:endParaRPr lang="en-US" sz="2000" b="1">
              <a:solidFill>
                <a:srgbClr val="45625D"/>
              </a:solidFill>
              <a:latin typeface="Klima Bold"/>
              <a:ea typeface="Klima Bold"/>
              <a:cs typeface="Klima Bold"/>
              <a:sym typeface="Klima Bold"/>
            </a:endParaRPr>
          </a:p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Future Enhancements</a:t>
            </a:r>
          </a:p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Integrate social features, AI-powered insights, and werable device compatibility.</a:t>
            </a:r>
          </a:p>
          <a:p>
            <a:pPr algn="ctr">
              <a:lnSpc>
                <a:spcPts val="3000"/>
              </a:lnSpc>
            </a:pPr>
            <a:endParaRPr lang="en-US" sz="2000" b="1">
              <a:solidFill>
                <a:srgbClr val="45625D"/>
              </a:solidFill>
              <a:latin typeface="Klima Bold"/>
              <a:ea typeface="Klima Bold"/>
              <a:cs typeface="Klima Bold"/>
              <a:sym typeface="Klima Bold"/>
            </a:endParaRPr>
          </a:p>
          <a:p>
            <a:pPr algn="ctr">
              <a:lnSpc>
                <a:spcPts val="3000"/>
              </a:lnSpc>
            </a:pPr>
            <a:endParaRPr lang="en-US" sz="2000" b="1">
              <a:solidFill>
                <a:srgbClr val="45625D"/>
              </a:solidFill>
              <a:latin typeface="Klima Bold"/>
              <a:ea typeface="Klima Bold"/>
              <a:cs typeface="Klima Bold"/>
              <a:sym typeface="Klim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90392" y="4682978"/>
            <a:ext cx="348838" cy="57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336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03712" y="6579598"/>
            <a:ext cx="922197" cy="516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9"/>
              </a:lnSpc>
            </a:pPr>
            <a:r>
              <a:rPr lang="en-US" sz="3092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1471" y="918575"/>
            <a:ext cx="1250910" cy="1737376"/>
          </a:xfrm>
          <a:custGeom>
            <a:avLst/>
            <a:gdLst/>
            <a:ahLst/>
            <a:cxnLst/>
            <a:rect l="l" t="t" r="r" b="b"/>
            <a:pathLst>
              <a:path w="1250910" h="1737376">
                <a:moveTo>
                  <a:pt x="0" y="0"/>
                </a:moveTo>
                <a:lnTo>
                  <a:pt x="1250910" y="0"/>
                </a:lnTo>
                <a:lnTo>
                  <a:pt x="1250910" y="1737376"/>
                </a:lnTo>
                <a:lnTo>
                  <a:pt x="0" y="173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07642" y="4857314"/>
            <a:ext cx="1333222" cy="1837775"/>
          </a:xfrm>
          <a:custGeom>
            <a:avLst/>
            <a:gdLst/>
            <a:ahLst/>
            <a:cxnLst/>
            <a:rect l="l" t="t" r="r" b="b"/>
            <a:pathLst>
              <a:path w="1333222" h="1837775">
                <a:moveTo>
                  <a:pt x="0" y="0"/>
                </a:moveTo>
                <a:lnTo>
                  <a:pt x="1333222" y="0"/>
                </a:lnTo>
                <a:lnTo>
                  <a:pt x="1333222" y="1837775"/>
                </a:lnTo>
                <a:lnTo>
                  <a:pt x="0" y="1837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05328" y="3034571"/>
            <a:ext cx="1327710" cy="1597900"/>
          </a:xfrm>
          <a:custGeom>
            <a:avLst/>
            <a:gdLst/>
            <a:ahLst/>
            <a:cxnLst/>
            <a:rect l="l" t="t" r="r" b="b"/>
            <a:pathLst>
              <a:path w="1327710" h="1597900">
                <a:moveTo>
                  <a:pt x="0" y="0"/>
                </a:moveTo>
                <a:lnTo>
                  <a:pt x="1327709" y="0"/>
                </a:lnTo>
                <a:lnTo>
                  <a:pt x="1327709" y="1597899"/>
                </a:lnTo>
                <a:lnTo>
                  <a:pt x="0" y="15978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02501" y="973638"/>
            <a:ext cx="1431981" cy="1627251"/>
          </a:xfrm>
          <a:custGeom>
            <a:avLst/>
            <a:gdLst/>
            <a:ahLst/>
            <a:cxnLst/>
            <a:rect l="l" t="t" r="r" b="b"/>
            <a:pathLst>
              <a:path w="1431981" h="1627251">
                <a:moveTo>
                  <a:pt x="0" y="0"/>
                </a:moveTo>
                <a:lnTo>
                  <a:pt x="1431981" y="0"/>
                </a:lnTo>
                <a:lnTo>
                  <a:pt x="1431981" y="1627251"/>
                </a:lnTo>
                <a:lnTo>
                  <a:pt x="0" y="1627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09452" y="4940715"/>
            <a:ext cx="1117748" cy="1560308"/>
          </a:xfrm>
          <a:custGeom>
            <a:avLst/>
            <a:gdLst/>
            <a:ahLst/>
            <a:cxnLst/>
            <a:rect l="l" t="t" r="r" b="b"/>
            <a:pathLst>
              <a:path w="1117748" h="1560308">
                <a:moveTo>
                  <a:pt x="0" y="0"/>
                </a:moveTo>
                <a:lnTo>
                  <a:pt x="1117748" y="0"/>
                </a:lnTo>
                <a:lnTo>
                  <a:pt x="1117748" y="1560308"/>
                </a:lnTo>
                <a:lnTo>
                  <a:pt x="0" y="1560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06527" y="5051380"/>
            <a:ext cx="1713587" cy="1483032"/>
          </a:xfrm>
          <a:custGeom>
            <a:avLst/>
            <a:gdLst/>
            <a:ahLst/>
            <a:cxnLst/>
            <a:rect l="l" t="t" r="r" b="b"/>
            <a:pathLst>
              <a:path w="1713587" h="1483032">
                <a:moveTo>
                  <a:pt x="0" y="0"/>
                </a:moveTo>
                <a:lnTo>
                  <a:pt x="1713588" y="0"/>
                </a:lnTo>
                <a:lnTo>
                  <a:pt x="1713588" y="1483032"/>
                </a:lnTo>
                <a:lnTo>
                  <a:pt x="0" y="1483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15663" y="3053236"/>
            <a:ext cx="1373301" cy="1560570"/>
          </a:xfrm>
          <a:custGeom>
            <a:avLst/>
            <a:gdLst/>
            <a:ahLst/>
            <a:cxnLst/>
            <a:rect l="l" t="t" r="r" b="b"/>
            <a:pathLst>
              <a:path w="1373301" h="1560570">
                <a:moveTo>
                  <a:pt x="0" y="0"/>
                </a:moveTo>
                <a:lnTo>
                  <a:pt x="1373301" y="0"/>
                </a:lnTo>
                <a:lnTo>
                  <a:pt x="1373301" y="1560569"/>
                </a:lnTo>
                <a:lnTo>
                  <a:pt x="0" y="15605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47547" y="3133058"/>
            <a:ext cx="1304134" cy="1400926"/>
          </a:xfrm>
          <a:custGeom>
            <a:avLst/>
            <a:gdLst/>
            <a:ahLst/>
            <a:cxnLst/>
            <a:rect l="l" t="t" r="r" b="b"/>
            <a:pathLst>
              <a:path w="1304134" h="1400926">
                <a:moveTo>
                  <a:pt x="0" y="0"/>
                </a:moveTo>
                <a:lnTo>
                  <a:pt x="1304134" y="0"/>
                </a:lnTo>
                <a:lnTo>
                  <a:pt x="1304134" y="1400925"/>
                </a:lnTo>
                <a:lnTo>
                  <a:pt x="0" y="14009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25845" y="1028700"/>
            <a:ext cx="1501730" cy="1417087"/>
          </a:xfrm>
          <a:custGeom>
            <a:avLst/>
            <a:gdLst/>
            <a:ahLst/>
            <a:cxnLst/>
            <a:rect l="l" t="t" r="r" b="b"/>
            <a:pathLst>
              <a:path w="1501730" h="1417087">
                <a:moveTo>
                  <a:pt x="0" y="0"/>
                </a:moveTo>
                <a:lnTo>
                  <a:pt x="1501730" y="0"/>
                </a:lnTo>
                <a:lnTo>
                  <a:pt x="1501730" y="1417087"/>
                </a:lnTo>
                <a:lnTo>
                  <a:pt x="0" y="14170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695116" y="973638"/>
            <a:ext cx="1564184" cy="1527212"/>
          </a:xfrm>
          <a:custGeom>
            <a:avLst/>
            <a:gdLst/>
            <a:ahLst/>
            <a:cxnLst/>
            <a:rect l="l" t="t" r="r" b="b"/>
            <a:pathLst>
              <a:path w="1564184" h="1527212">
                <a:moveTo>
                  <a:pt x="0" y="0"/>
                </a:moveTo>
                <a:lnTo>
                  <a:pt x="1564184" y="0"/>
                </a:lnTo>
                <a:lnTo>
                  <a:pt x="1564184" y="1527212"/>
                </a:lnTo>
                <a:lnTo>
                  <a:pt x="0" y="15272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11471" y="2981118"/>
            <a:ext cx="1614915" cy="1704804"/>
          </a:xfrm>
          <a:custGeom>
            <a:avLst/>
            <a:gdLst/>
            <a:ahLst/>
            <a:cxnLst/>
            <a:rect l="l" t="t" r="r" b="b"/>
            <a:pathLst>
              <a:path w="1614915" h="1704804">
                <a:moveTo>
                  <a:pt x="0" y="0"/>
                </a:moveTo>
                <a:lnTo>
                  <a:pt x="1614915" y="0"/>
                </a:lnTo>
                <a:lnTo>
                  <a:pt x="1614915" y="1704805"/>
                </a:lnTo>
                <a:lnTo>
                  <a:pt x="0" y="170480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28325" y="5017991"/>
            <a:ext cx="1428193" cy="1516421"/>
          </a:xfrm>
          <a:custGeom>
            <a:avLst/>
            <a:gdLst/>
            <a:ahLst/>
            <a:cxnLst/>
            <a:rect l="l" t="t" r="r" b="b"/>
            <a:pathLst>
              <a:path w="1428193" h="1516421">
                <a:moveTo>
                  <a:pt x="0" y="0"/>
                </a:moveTo>
                <a:lnTo>
                  <a:pt x="1428193" y="0"/>
                </a:lnTo>
                <a:lnTo>
                  <a:pt x="1428193" y="1516421"/>
                </a:lnTo>
                <a:lnTo>
                  <a:pt x="0" y="151642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11641" y="7401385"/>
            <a:ext cx="1686068" cy="1643150"/>
          </a:xfrm>
          <a:custGeom>
            <a:avLst/>
            <a:gdLst/>
            <a:ahLst/>
            <a:cxnLst/>
            <a:rect l="l" t="t" r="r" b="b"/>
            <a:pathLst>
              <a:path w="1686068" h="1643150">
                <a:moveTo>
                  <a:pt x="0" y="0"/>
                </a:moveTo>
                <a:lnTo>
                  <a:pt x="1686068" y="0"/>
                </a:lnTo>
                <a:lnTo>
                  <a:pt x="1686068" y="1643150"/>
                </a:lnTo>
                <a:lnTo>
                  <a:pt x="0" y="164315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08195" y="7358028"/>
            <a:ext cx="1308406" cy="1729863"/>
          </a:xfrm>
          <a:custGeom>
            <a:avLst/>
            <a:gdLst/>
            <a:ahLst/>
            <a:cxnLst/>
            <a:rect l="l" t="t" r="r" b="b"/>
            <a:pathLst>
              <a:path w="1308406" h="1729863">
                <a:moveTo>
                  <a:pt x="0" y="0"/>
                </a:moveTo>
                <a:lnTo>
                  <a:pt x="1308406" y="0"/>
                </a:lnTo>
                <a:lnTo>
                  <a:pt x="1308406" y="1729864"/>
                </a:lnTo>
                <a:lnTo>
                  <a:pt x="0" y="172986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293327">
            <a:off x="14168314" y="7485120"/>
            <a:ext cx="1472996" cy="1475679"/>
          </a:xfrm>
          <a:custGeom>
            <a:avLst/>
            <a:gdLst/>
            <a:ahLst/>
            <a:cxnLst/>
            <a:rect l="l" t="t" r="r" b="b"/>
            <a:pathLst>
              <a:path w="1472996" h="1475679">
                <a:moveTo>
                  <a:pt x="0" y="0"/>
                </a:moveTo>
                <a:lnTo>
                  <a:pt x="1472996" y="0"/>
                </a:lnTo>
                <a:lnTo>
                  <a:pt x="1472996" y="1475679"/>
                </a:lnTo>
                <a:lnTo>
                  <a:pt x="0" y="147567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681346" y="7334396"/>
            <a:ext cx="1570336" cy="1777129"/>
          </a:xfrm>
          <a:custGeom>
            <a:avLst/>
            <a:gdLst/>
            <a:ahLst/>
            <a:cxnLst/>
            <a:rect l="l" t="t" r="r" b="b"/>
            <a:pathLst>
              <a:path w="1570336" h="1777129">
                <a:moveTo>
                  <a:pt x="0" y="0"/>
                </a:moveTo>
                <a:lnTo>
                  <a:pt x="1570335" y="0"/>
                </a:lnTo>
                <a:lnTo>
                  <a:pt x="1570335" y="1777128"/>
                </a:lnTo>
                <a:lnTo>
                  <a:pt x="0" y="177712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65695" y="1135563"/>
            <a:ext cx="9945945" cy="220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1"/>
              </a:lnSpc>
            </a:pPr>
            <a:r>
              <a:rPr lang="en-US" sz="8531" i="1">
                <a:solidFill>
                  <a:srgbClr val="FFFFFF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Presention by Team POWER-RANGER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7274" y="3978250"/>
            <a:ext cx="9339623" cy="1973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sz="3864" b="1">
                <a:solidFill>
                  <a:srgbClr val="FFFFFF"/>
                </a:solidFill>
                <a:latin typeface="Klima Bold"/>
                <a:ea typeface="Klima Bold"/>
                <a:cs typeface="Klima Bold"/>
                <a:sym typeface="Klima Bold"/>
              </a:rPr>
              <a:t>Presentation by team POWER-RANGER in Hackverse ‘Hackathon’ on topic </a:t>
            </a:r>
          </a:p>
          <a:p>
            <a:pPr algn="l">
              <a:lnSpc>
                <a:spcPts val="5023"/>
              </a:lnSpc>
            </a:pPr>
            <a:r>
              <a:rPr lang="en-US" sz="3864" b="1">
                <a:solidFill>
                  <a:srgbClr val="FFFFFF"/>
                </a:solidFill>
                <a:latin typeface="Klima Bold"/>
                <a:ea typeface="Klima Bold"/>
                <a:cs typeface="Klima Bold"/>
                <a:sym typeface="Klima Bold"/>
              </a:rPr>
              <a:t>“Health&amp;Fitness Tracker.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404" y="6434348"/>
            <a:ext cx="4234232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Members-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Srihan Kumar 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Manik Mehta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Saloni Sinha</a:t>
            </a:r>
          </a:p>
          <a:p>
            <a:pPr algn="ctr">
              <a:lnSpc>
                <a:spcPts val="4759"/>
              </a:lnSpc>
            </a:pPr>
            <a:endParaRPr lang="en-US" sz="33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45010" y="4536937"/>
            <a:ext cx="6423890" cy="2568157"/>
          </a:xfrm>
          <a:custGeom>
            <a:avLst/>
            <a:gdLst/>
            <a:ahLst/>
            <a:cxnLst/>
            <a:rect l="l" t="t" r="r" b="b"/>
            <a:pathLst>
              <a:path w="6423890" h="2568157">
                <a:moveTo>
                  <a:pt x="0" y="0"/>
                </a:moveTo>
                <a:lnTo>
                  <a:pt x="6423890" y="0"/>
                </a:lnTo>
                <a:lnTo>
                  <a:pt x="6423890" y="2568156"/>
                </a:lnTo>
                <a:lnTo>
                  <a:pt x="0" y="2568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55389" y="6954332"/>
            <a:ext cx="6203911" cy="2480213"/>
          </a:xfrm>
          <a:custGeom>
            <a:avLst/>
            <a:gdLst/>
            <a:ahLst/>
            <a:cxnLst/>
            <a:rect l="l" t="t" r="r" b="b"/>
            <a:pathLst>
              <a:path w="6203911" h="2480213">
                <a:moveTo>
                  <a:pt x="0" y="0"/>
                </a:moveTo>
                <a:lnTo>
                  <a:pt x="6203911" y="0"/>
                </a:lnTo>
                <a:lnTo>
                  <a:pt x="6203911" y="2480213"/>
                </a:lnTo>
                <a:lnTo>
                  <a:pt x="0" y="248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431778">
            <a:off x="-1341973" y="4798304"/>
            <a:ext cx="7622675" cy="8662130"/>
          </a:xfrm>
          <a:custGeom>
            <a:avLst/>
            <a:gdLst/>
            <a:ahLst/>
            <a:cxnLst/>
            <a:rect l="l" t="t" r="r" b="b"/>
            <a:pathLst>
              <a:path w="7622675" h="8662130">
                <a:moveTo>
                  <a:pt x="0" y="0"/>
                </a:moveTo>
                <a:lnTo>
                  <a:pt x="7622675" y="0"/>
                </a:lnTo>
                <a:lnTo>
                  <a:pt x="7622675" y="8662130"/>
                </a:lnTo>
                <a:lnTo>
                  <a:pt x="0" y="866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48593">
            <a:off x="11531168" y="-2751610"/>
            <a:ext cx="7393599" cy="7030640"/>
          </a:xfrm>
          <a:custGeom>
            <a:avLst/>
            <a:gdLst/>
            <a:ahLst/>
            <a:cxnLst/>
            <a:rect l="l" t="t" r="r" b="b"/>
            <a:pathLst>
              <a:path w="7393599" h="7030640">
                <a:moveTo>
                  <a:pt x="0" y="0"/>
                </a:moveTo>
                <a:lnTo>
                  <a:pt x="7393599" y="0"/>
                </a:lnTo>
                <a:lnTo>
                  <a:pt x="7393599" y="7030640"/>
                </a:lnTo>
                <a:lnTo>
                  <a:pt x="0" y="7030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81100"/>
            <a:ext cx="6896035" cy="207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i="1">
                <a:solidFill>
                  <a:srgbClr val="45625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Project Overview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149880" y="4708236"/>
            <a:ext cx="4614149" cy="2073060"/>
            <a:chOff x="0" y="0"/>
            <a:chExt cx="6152198" cy="2764080"/>
          </a:xfrm>
        </p:grpSpPr>
        <p:sp>
          <p:nvSpPr>
            <p:cNvPr id="8" name="TextBox 8"/>
            <p:cNvSpPr txBox="1"/>
            <p:nvPr/>
          </p:nvSpPr>
          <p:spPr>
            <a:xfrm>
              <a:off x="0" y="728905"/>
              <a:ext cx="6152198" cy="203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  <a:ea typeface="Klima"/>
                  <a:cs typeface="Klima"/>
                  <a:sym typeface="Klima"/>
                </a:rPr>
                <a:t>To develop a user-friendly web application that helps individuals track their daily exercise routine calories and water intake.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i="1">
                  <a:solidFill>
                    <a:srgbClr val="45625D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Purpose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37488" y="7282470"/>
            <a:ext cx="4614149" cy="1768260"/>
            <a:chOff x="0" y="0"/>
            <a:chExt cx="6152198" cy="235768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30505"/>
              <a:ext cx="6152198" cy="152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  <a:ea typeface="Klima"/>
                  <a:cs typeface="Klima"/>
                  <a:sym typeface="Klima"/>
                </a:rPr>
                <a:t>Health-conscious individuals, fitness enthuaistics, and those seeking to improve their overall well-being.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i="1">
                  <a:solidFill>
                    <a:srgbClr val="45625D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Target Audience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9211" y="1071604"/>
            <a:ext cx="13109578" cy="8143792"/>
          </a:xfrm>
          <a:custGeom>
            <a:avLst/>
            <a:gdLst/>
            <a:ahLst/>
            <a:cxnLst/>
            <a:rect l="l" t="t" r="r" b="b"/>
            <a:pathLst>
              <a:path w="13109578" h="8143792">
                <a:moveTo>
                  <a:pt x="0" y="0"/>
                </a:moveTo>
                <a:lnTo>
                  <a:pt x="13109578" y="0"/>
                </a:lnTo>
                <a:lnTo>
                  <a:pt x="13109578" y="8143792"/>
                </a:lnTo>
                <a:lnTo>
                  <a:pt x="0" y="8143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30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90523" y="3784713"/>
            <a:ext cx="6238911" cy="7508537"/>
          </a:xfrm>
          <a:custGeom>
            <a:avLst/>
            <a:gdLst/>
            <a:ahLst/>
            <a:cxnLst/>
            <a:rect l="l" t="t" r="r" b="b"/>
            <a:pathLst>
              <a:path w="6238911" h="7508537">
                <a:moveTo>
                  <a:pt x="0" y="0"/>
                </a:moveTo>
                <a:lnTo>
                  <a:pt x="6238911" y="0"/>
                </a:lnTo>
                <a:lnTo>
                  <a:pt x="6238911" y="7508537"/>
                </a:lnTo>
                <a:lnTo>
                  <a:pt x="0" y="7508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230650">
            <a:off x="-2812700" y="-1627028"/>
            <a:ext cx="5625400" cy="8120657"/>
          </a:xfrm>
          <a:custGeom>
            <a:avLst/>
            <a:gdLst/>
            <a:ahLst/>
            <a:cxnLst/>
            <a:rect l="l" t="t" r="r" b="b"/>
            <a:pathLst>
              <a:path w="5625400" h="8120657">
                <a:moveTo>
                  <a:pt x="0" y="0"/>
                </a:moveTo>
                <a:lnTo>
                  <a:pt x="5625400" y="0"/>
                </a:lnTo>
                <a:lnTo>
                  <a:pt x="5625400" y="8120656"/>
                </a:lnTo>
                <a:lnTo>
                  <a:pt x="0" y="8120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877471" y="1421579"/>
            <a:ext cx="10330884" cy="4106337"/>
            <a:chOff x="0" y="0"/>
            <a:chExt cx="13774512" cy="5475115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325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i="1">
                  <a:solidFill>
                    <a:srgbClr val="45625D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User Inputs and Tracking Features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37018" y="4455941"/>
              <a:ext cx="8300476" cy="1019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  <a:ea typeface="Klima"/>
                  <a:cs typeface="Klima"/>
                  <a:sym typeface="Klima"/>
                </a:rPr>
                <a:t>Water Intake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  <a:ea typeface="Klima"/>
                  <a:cs typeface="Klima"/>
                  <a:sym typeface="Klima"/>
                </a:rPr>
                <a:t>Track daily water consumption in mililitres.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5717396">
            <a:off x="-33396" y="7894714"/>
            <a:ext cx="5821736" cy="2406010"/>
          </a:xfrm>
          <a:custGeom>
            <a:avLst/>
            <a:gdLst/>
            <a:ahLst/>
            <a:cxnLst/>
            <a:rect l="l" t="t" r="r" b="b"/>
            <a:pathLst>
              <a:path w="5821736" h="2406010">
                <a:moveTo>
                  <a:pt x="0" y="0"/>
                </a:moveTo>
                <a:lnTo>
                  <a:pt x="5821735" y="0"/>
                </a:lnTo>
                <a:lnTo>
                  <a:pt x="5821735" y="2406010"/>
                </a:lnTo>
                <a:lnTo>
                  <a:pt x="0" y="2406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95231" y="5787717"/>
            <a:ext cx="6095364" cy="126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4"/>
              </a:lnSpc>
            </a:pPr>
            <a:r>
              <a:rPr lang="en-US" sz="2417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Exercise Routine</a:t>
            </a:r>
          </a:p>
          <a:p>
            <a:pPr algn="ctr">
              <a:lnSpc>
                <a:spcPts val="3384"/>
              </a:lnSpc>
            </a:pPr>
            <a:r>
              <a:rPr lang="en-US" sz="2417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 exercise duration, intensity </a:t>
            </a:r>
          </a:p>
          <a:p>
            <a:pPr algn="ctr">
              <a:lnSpc>
                <a:spcPts val="3384"/>
              </a:lnSpc>
            </a:pPr>
            <a:r>
              <a:rPr lang="en-US" sz="2417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type(e.g., cardio, strength training)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0627" y="7281757"/>
            <a:ext cx="7992991" cy="167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Calories Consumed</a:t>
            </a:r>
          </a:p>
          <a:p>
            <a:pPr algn="ctr">
              <a:lnSpc>
                <a:spcPts val="4438"/>
              </a:lnSpc>
            </a:pPr>
            <a:r>
              <a:rPr lang="en-US" sz="3170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Record meals and snacks, including calorie counts and macronutrients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0894" y="1327066"/>
            <a:ext cx="13966211" cy="7632868"/>
            <a:chOff x="0" y="0"/>
            <a:chExt cx="18621615" cy="1017715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310" r="4310"/>
            <a:stretch>
              <a:fillRect/>
            </a:stretch>
          </p:blipFill>
          <p:spPr>
            <a:xfrm>
              <a:off x="0" y="0"/>
              <a:ext cx="6122538" cy="670010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741" b="17025"/>
            <a:stretch>
              <a:fillRect/>
            </a:stretch>
          </p:blipFill>
          <p:spPr>
            <a:xfrm>
              <a:off x="6249538" y="0"/>
              <a:ext cx="12372077" cy="6700105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32009" b="32009"/>
            <a:stretch>
              <a:fillRect/>
            </a:stretch>
          </p:blipFill>
          <p:spPr>
            <a:xfrm>
              <a:off x="0" y="6827105"/>
              <a:ext cx="9310808" cy="335005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18055" b="33307"/>
            <a:stretch>
              <a:fillRect/>
            </a:stretch>
          </p:blipFill>
          <p:spPr>
            <a:xfrm>
              <a:off x="9437808" y="6827105"/>
              <a:ext cx="9183808" cy="3350052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-1529626">
            <a:off x="-1549342" y="4447134"/>
            <a:ext cx="5448291" cy="7567071"/>
          </a:xfrm>
          <a:custGeom>
            <a:avLst/>
            <a:gdLst/>
            <a:ahLst/>
            <a:cxnLst/>
            <a:rect l="l" t="t" r="r" b="b"/>
            <a:pathLst>
              <a:path w="5448291" h="7567071">
                <a:moveTo>
                  <a:pt x="0" y="0"/>
                </a:moveTo>
                <a:lnTo>
                  <a:pt x="5448291" y="0"/>
                </a:lnTo>
                <a:lnTo>
                  <a:pt x="5448291" y="7567071"/>
                </a:lnTo>
                <a:lnTo>
                  <a:pt x="0" y="7567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9002" y="-1313345"/>
            <a:ext cx="8205010" cy="7200900"/>
          </a:xfrm>
          <a:custGeom>
            <a:avLst/>
            <a:gdLst/>
            <a:ahLst/>
            <a:cxnLst/>
            <a:rect l="l" t="t" r="r" b="b"/>
            <a:pathLst>
              <a:path w="8205010" h="7200900">
                <a:moveTo>
                  <a:pt x="0" y="0"/>
                </a:moveTo>
                <a:lnTo>
                  <a:pt x="8205010" y="0"/>
                </a:lnTo>
                <a:lnTo>
                  <a:pt x="820501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36379">
            <a:off x="-3872965" y="-3373718"/>
            <a:ext cx="8734131" cy="9665537"/>
          </a:xfrm>
          <a:custGeom>
            <a:avLst/>
            <a:gdLst/>
            <a:ahLst/>
            <a:cxnLst/>
            <a:rect l="l" t="t" r="r" b="b"/>
            <a:pathLst>
              <a:path w="8734131" h="9665537">
                <a:moveTo>
                  <a:pt x="0" y="0"/>
                </a:moveTo>
                <a:lnTo>
                  <a:pt x="8734131" y="0"/>
                </a:lnTo>
                <a:lnTo>
                  <a:pt x="8734131" y="9665537"/>
                </a:lnTo>
                <a:lnTo>
                  <a:pt x="0" y="9665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81876" y="-1078439"/>
            <a:ext cx="12924248" cy="12443878"/>
          </a:xfrm>
          <a:custGeom>
            <a:avLst/>
            <a:gdLst/>
            <a:ahLst/>
            <a:cxnLst/>
            <a:rect l="l" t="t" r="r" b="b"/>
            <a:pathLst>
              <a:path w="12924248" h="12443878">
                <a:moveTo>
                  <a:pt x="0" y="0"/>
                </a:moveTo>
                <a:lnTo>
                  <a:pt x="12924248" y="0"/>
                </a:lnTo>
                <a:lnTo>
                  <a:pt x="12924248" y="12443878"/>
                </a:lnTo>
                <a:lnTo>
                  <a:pt x="0" y="12443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8391600" y="6339721"/>
            <a:ext cx="5941731" cy="8169880"/>
          </a:xfrm>
          <a:custGeom>
            <a:avLst/>
            <a:gdLst/>
            <a:ahLst/>
            <a:cxnLst/>
            <a:rect l="l" t="t" r="r" b="b"/>
            <a:pathLst>
              <a:path w="5941731" h="8169880">
                <a:moveTo>
                  <a:pt x="0" y="0"/>
                </a:moveTo>
                <a:lnTo>
                  <a:pt x="5941731" y="0"/>
                </a:lnTo>
                <a:lnTo>
                  <a:pt x="5941731" y="8169880"/>
                </a:lnTo>
                <a:lnTo>
                  <a:pt x="0" y="8169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176571">
            <a:off x="13058402" y="5598362"/>
            <a:ext cx="7511067" cy="7319877"/>
          </a:xfrm>
          <a:custGeom>
            <a:avLst/>
            <a:gdLst/>
            <a:ahLst/>
            <a:cxnLst/>
            <a:rect l="l" t="t" r="r" b="b"/>
            <a:pathLst>
              <a:path w="7511067" h="7319877">
                <a:moveTo>
                  <a:pt x="0" y="0"/>
                </a:moveTo>
                <a:lnTo>
                  <a:pt x="7511067" y="0"/>
                </a:lnTo>
                <a:lnTo>
                  <a:pt x="7511067" y="7319876"/>
                </a:lnTo>
                <a:lnTo>
                  <a:pt x="0" y="7319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59010" y="879650"/>
            <a:ext cx="10330884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i="1">
                <a:solidFill>
                  <a:srgbClr val="45625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Progress Visualization with CSS/Charts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59010" y="3724275"/>
            <a:ext cx="11073788" cy="323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9"/>
              </a:lnSpc>
            </a:pPr>
            <a:r>
              <a:rPr lang="en-US" sz="2439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Data Visualization</a:t>
            </a:r>
          </a:p>
          <a:p>
            <a:pPr algn="ctr">
              <a:lnSpc>
                <a:spcPts val="3659"/>
              </a:lnSpc>
            </a:pPr>
            <a:r>
              <a:rPr lang="en-US" sz="2439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Display progress visually through line charts, bar charts and pie charts.</a:t>
            </a:r>
          </a:p>
          <a:p>
            <a:pPr algn="ctr">
              <a:lnSpc>
                <a:spcPts val="3659"/>
              </a:lnSpc>
            </a:pPr>
            <a:endParaRPr lang="en-US" sz="2439" b="1">
              <a:solidFill>
                <a:srgbClr val="45625D"/>
              </a:solidFill>
              <a:latin typeface="Klima Bold"/>
              <a:ea typeface="Klima Bold"/>
              <a:cs typeface="Klima Bold"/>
              <a:sym typeface="Klima Bold"/>
            </a:endParaRPr>
          </a:p>
          <a:p>
            <a:pPr algn="ctr">
              <a:lnSpc>
                <a:spcPts val="3659"/>
              </a:lnSpc>
            </a:pPr>
            <a:endParaRPr lang="en-US" sz="2439" b="1">
              <a:solidFill>
                <a:srgbClr val="45625D"/>
              </a:solidFill>
              <a:latin typeface="Klima Bold"/>
              <a:ea typeface="Klima Bold"/>
              <a:cs typeface="Klima Bold"/>
              <a:sym typeface="Klima Bold"/>
            </a:endParaRPr>
          </a:p>
          <a:p>
            <a:pPr algn="ctr">
              <a:lnSpc>
                <a:spcPts val="3659"/>
              </a:lnSpc>
            </a:pPr>
            <a:r>
              <a:rPr lang="en-US" sz="2439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Customization</a:t>
            </a:r>
          </a:p>
          <a:p>
            <a:pPr algn="ctr">
              <a:lnSpc>
                <a:spcPts val="3659"/>
              </a:lnSpc>
            </a:pPr>
            <a:r>
              <a:rPr lang="en-US" sz="2439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Allow users to customize chart styles, colors and data points displayed</a:t>
            </a:r>
          </a:p>
          <a:p>
            <a:pPr algn="ctr">
              <a:lnSpc>
                <a:spcPts val="3659"/>
              </a:lnSpc>
            </a:pPr>
            <a:endParaRPr lang="en-US" sz="2439" b="1">
              <a:solidFill>
                <a:srgbClr val="45625D"/>
              </a:solidFill>
              <a:latin typeface="Klima Bold"/>
              <a:ea typeface="Klima Bold"/>
              <a:cs typeface="Klima Bold"/>
              <a:sym typeface="Klim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74612" y="4028535"/>
            <a:ext cx="384398" cy="49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2868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74612" y="5666756"/>
            <a:ext cx="384398" cy="50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 b="1">
                <a:solidFill>
                  <a:srgbClr val="4562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94565">
            <a:off x="-7056339" y="4251622"/>
            <a:ext cx="12244406" cy="12925956"/>
          </a:xfrm>
          <a:custGeom>
            <a:avLst/>
            <a:gdLst/>
            <a:ahLst/>
            <a:cxnLst/>
            <a:rect l="l" t="t" r="r" b="b"/>
            <a:pathLst>
              <a:path w="12244406" h="12925956">
                <a:moveTo>
                  <a:pt x="0" y="0"/>
                </a:moveTo>
                <a:lnTo>
                  <a:pt x="12244406" y="0"/>
                </a:lnTo>
                <a:lnTo>
                  <a:pt x="12244406" y="12925956"/>
                </a:lnTo>
                <a:lnTo>
                  <a:pt x="0" y="12925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49393">
            <a:off x="14632720" y="-3202756"/>
            <a:ext cx="6674661" cy="11057420"/>
          </a:xfrm>
          <a:custGeom>
            <a:avLst/>
            <a:gdLst/>
            <a:ahLst/>
            <a:cxnLst/>
            <a:rect l="l" t="t" r="r" b="b"/>
            <a:pathLst>
              <a:path w="6674661" h="11057420">
                <a:moveTo>
                  <a:pt x="0" y="0"/>
                </a:moveTo>
                <a:lnTo>
                  <a:pt x="6674660" y="0"/>
                </a:lnTo>
                <a:lnTo>
                  <a:pt x="6674660" y="11057420"/>
                </a:lnTo>
                <a:lnTo>
                  <a:pt x="0" y="11057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9803423" y="1537597"/>
            <a:ext cx="8166627" cy="7863089"/>
          </a:xfrm>
          <a:custGeom>
            <a:avLst/>
            <a:gdLst/>
            <a:ahLst/>
            <a:cxnLst/>
            <a:rect l="l" t="t" r="r" b="b"/>
            <a:pathLst>
              <a:path w="8166627" h="7863089">
                <a:moveTo>
                  <a:pt x="0" y="0"/>
                </a:moveTo>
                <a:lnTo>
                  <a:pt x="8166627" y="0"/>
                </a:lnTo>
                <a:lnTo>
                  <a:pt x="8166627" y="7863089"/>
                </a:lnTo>
                <a:lnTo>
                  <a:pt x="0" y="7863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30668">
            <a:off x="-89452" y="2140880"/>
            <a:ext cx="7281425" cy="7010788"/>
          </a:xfrm>
          <a:custGeom>
            <a:avLst/>
            <a:gdLst/>
            <a:ahLst/>
            <a:cxnLst/>
            <a:rect l="l" t="t" r="r" b="b"/>
            <a:pathLst>
              <a:path w="7281425" h="7010788">
                <a:moveTo>
                  <a:pt x="0" y="0"/>
                </a:moveTo>
                <a:lnTo>
                  <a:pt x="7281424" y="0"/>
                </a:lnTo>
                <a:lnTo>
                  <a:pt x="7281424" y="7010787"/>
                </a:lnTo>
                <a:lnTo>
                  <a:pt x="0" y="7010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4035" y="419422"/>
            <a:ext cx="11603682" cy="109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Weekly Goals and Summaries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4738" y="3585203"/>
            <a:ext cx="6153044" cy="399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2"/>
              </a:lnSpc>
            </a:pPr>
            <a:r>
              <a:rPr lang="en-US" sz="377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 Setting</a:t>
            </a:r>
          </a:p>
          <a:p>
            <a:pPr algn="ctr">
              <a:lnSpc>
                <a:spcPts val="5282"/>
              </a:lnSpc>
            </a:pPr>
            <a:r>
              <a:rPr lang="en-US" sz="377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5282"/>
              </a:lnSpc>
            </a:pPr>
            <a:r>
              <a:rPr lang="en-US" sz="377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Enable users to set weekly</a:t>
            </a:r>
          </a:p>
          <a:p>
            <a:pPr algn="ctr">
              <a:lnSpc>
                <a:spcPts val="5282"/>
              </a:lnSpc>
            </a:pPr>
            <a:r>
              <a:rPr lang="en-US" sz="377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goals for water </a:t>
            </a:r>
          </a:p>
          <a:p>
            <a:pPr algn="ctr">
              <a:lnSpc>
                <a:spcPts val="5282"/>
              </a:lnSpc>
            </a:pPr>
            <a:r>
              <a:rPr lang="en-US" sz="377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intake, exercise</a:t>
            </a:r>
          </a:p>
          <a:p>
            <a:pPr algn="ctr">
              <a:lnSpc>
                <a:spcPts val="5282"/>
              </a:lnSpc>
            </a:pPr>
            <a:r>
              <a:rPr lang="en-US" sz="377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calorie intake.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74930" y="3647461"/>
            <a:ext cx="6223613" cy="459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8"/>
              </a:lnSpc>
            </a:pPr>
            <a:r>
              <a:rPr lang="en-US" sz="37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Progress Summaries</a:t>
            </a:r>
          </a:p>
          <a:p>
            <a:pPr algn="ctr">
              <a:lnSpc>
                <a:spcPts val="5198"/>
              </a:lnSpc>
            </a:pPr>
            <a:endParaRPr lang="en-US" sz="371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5198"/>
              </a:lnSpc>
            </a:pPr>
            <a:r>
              <a:rPr lang="en-US" sz="37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 weekly summaries </a:t>
            </a:r>
          </a:p>
          <a:p>
            <a:pPr algn="ctr">
              <a:lnSpc>
                <a:spcPts val="5198"/>
              </a:lnSpc>
            </a:pPr>
            <a:r>
              <a:rPr lang="en-US" sz="37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 user progress </a:t>
            </a:r>
          </a:p>
          <a:p>
            <a:pPr algn="ctr">
              <a:lnSpc>
                <a:spcPts val="5198"/>
              </a:lnSpc>
            </a:pPr>
            <a:r>
              <a:rPr lang="en-US" sz="37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towards goals , with</a:t>
            </a:r>
          </a:p>
          <a:p>
            <a:pPr algn="ctr">
              <a:lnSpc>
                <a:spcPts val="5198"/>
              </a:lnSpc>
            </a:pPr>
            <a:r>
              <a:rPr lang="en-US" sz="37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metrics and </a:t>
            </a:r>
          </a:p>
          <a:p>
            <a:pPr algn="ctr">
              <a:lnSpc>
                <a:spcPts val="5198"/>
              </a:lnSpc>
            </a:pPr>
            <a:r>
              <a:rPr lang="en-US" sz="37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06869">
            <a:off x="-1789497" y="5262043"/>
            <a:ext cx="10755071" cy="6061949"/>
          </a:xfrm>
          <a:custGeom>
            <a:avLst/>
            <a:gdLst/>
            <a:ahLst/>
            <a:cxnLst/>
            <a:rect l="l" t="t" r="r" b="b"/>
            <a:pathLst>
              <a:path w="10755071" h="6061949">
                <a:moveTo>
                  <a:pt x="0" y="0"/>
                </a:moveTo>
                <a:lnTo>
                  <a:pt x="10755071" y="0"/>
                </a:lnTo>
                <a:lnTo>
                  <a:pt x="10755071" y="6061949"/>
                </a:lnTo>
                <a:lnTo>
                  <a:pt x="0" y="6061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2567170"/>
          <a:ext cx="16230600" cy="6209712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495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Morning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85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85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Afternoon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85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85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Evening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85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78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95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8:00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1:00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6:00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495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9:00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2:00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7:00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95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10:00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3:00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8:00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95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11:00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4:00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9:00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495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12:00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5:00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45625D"/>
                          </a:solidFill>
                          <a:latin typeface="Klima Bold"/>
                          <a:ea typeface="Klima Bold"/>
                          <a:cs typeface="Klima Bold"/>
                          <a:sym typeface="Klima Bold"/>
                        </a:rPr>
                        <a:t>10:00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3186073" y="1078008"/>
            <a:ext cx="40732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45625D"/>
                </a:solidFill>
                <a:latin typeface="Klima"/>
                <a:ea typeface="Klima"/>
                <a:cs typeface="Klima"/>
                <a:sym typeface="Klima"/>
              </a:rPr>
              <a:t>April 12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10816" y="9153525"/>
            <a:ext cx="474848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>
                <a:solidFill>
                  <a:srgbClr val="45625D"/>
                </a:solidFill>
                <a:latin typeface="Klima Bold"/>
                <a:ea typeface="Klima Bold"/>
                <a:cs typeface="Klima Bold"/>
                <a:sym typeface="Klima Bold"/>
              </a:rPr>
              <a:t>Goal achieved!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86073" y="1696664"/>
            <a:ext cx="40732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45625D"/>
                </a:solidFill>
                <a:latin typeface="Klima"/>
                <a:ea typeface="Klima"/>
                <a:cs typeface="Klima"/>
                <a:sym typeface="Klima"/>
              </a:rPr>
              <a:t>Drink 6+ glasses of water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56860" y="1063983"/>
            <a:ext cx="232594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49"/>
              </a:lnSpc>
            </a:pPr>
            <a:r>
              <a:rPr lang="en-US" sz="3499" i="1">
                <a:solidFill>
                  <a:srgbClr val="45625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Date: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81604" y="9095589"/>
            <a:ext cx="232594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49"/>
              </a:lnSpc>
            </a:pPr>
            <a:r>
              <a:rPr lang="en-US" sz="3499" i="1">
                <a:solidFill>
                  <a:srgbClr val="45625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Summary: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23705" y="1682638"/>
            <a:ext cx="232594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49"/>
              </a:lnSpc>
            </a:pPr>
            <a:r>
              <a:rPr lang="en-US" sz="3499" i="1">
                <a:solidFill>
                  <a:srgbClr val="45625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Habit: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28700"/>
            <a:ext cx="8880384" cy="121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i="1">
                <a:solidFill>
                  <a:srgbClr val="45625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Daily Habit Tracker</a:t>
            </a:r>
          </a:p>
        </p:txBody>
      </p:sp>
      <p:sp>
        <p:nvSpPr>
          <p:cNvPr id="11" name="Freeform 11"/>
          <p:cNvSpPr/>
          <p:nvPr/>
        </p:nvSpPr>
        <p:spPr>
          <a:xfrm>
            <a:off x="4820824" y="3795005"/>
            <a:ext cx="438840" cy="600402"/>
          </a:xfrm>
          <a:custGeom>
            <a:avLst/>
            <a:gdLst/>
            <a:ahLst/>
            <a:cxnLst/>
            <a:rect l="l" t="t" r="r" b="b"/>
            <a:pathLst>
              <a:path w="438840" h="600402">
                <a:moveTo>
                  <a:pt x="0" y="0"/>
                </a:moveTo>
                <a:lnTo>
                  <a:pt x="438839" y="0"/>
                </a:lnTo>
                <a:lnTo>
                  <a:pt x="438839" y="600402"/>
                </a:lnTo>
                <a:lnTo>
                  <a:pt x="0" y="600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820824" y="5938457"/>
            <a:ext cx="438840" cy="600402"/>
          </a:xfrm>
          <a:custGeom>
            <a:avLst/>
            <a:gdLst/>
            <a:ahLst/>
            <a:cxnLst/>
            <a:rect l="l" t="t" r="r" b="b"/>
            <a:pathLst>
              <a:path w="438840" h="600402">
                <a:moveTo>
                  <a:pt x="0" y="0"/>
                </a:moveTo>
                <a:lnTo>
                  <a:pt x="438839" y="0"/>
                </a:lnTo>
                <a:lnTo>
                  <a:pt x="438839" y="600403"/>
                </a:lnTo>
                <a:lnTo>
                  <a:pt x="0" y="600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23705" y="6915159"/>
            <a:ext cx="438840" cy="600402"/>
          </a:xfrm>
          <a:custGeom>
            <a:avLst/>
            <a:gdLst/>
            <a:ahLst/>
            <a:cxnLst/>
            <a:rect l="l" t="t" r="r" b="b"/>
            <a:pathLst>
              <a:path w="438840" h="600402">
                <a:moveTo>
                  <a:pt x="0" y="0"/>
                </a:moveTo>
                <a:lnTo>
                  <a:pt x="438840" y="0"/>
                </a:lnTo>
                <a:lnTo>
                  <a:pt x="438840" y="600402"/>
                </a:lnTo>
                <a:lnTo>
                  <a:pt x="0" y="600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713062" y="4740506"/>
            <a:ext cx="438840" cy="600402"/>
          </a:xfrm>
          <a:custGeom>
            <a:avLst/>
            <a:gdLst/>
            <a:ahLst/>
            <a:cxnLst/>
            <a:rect l="l" t="t" r="r" b="b"/>
            <a:pathLst>
              <a:path w="438840" h="600402">
                <a:moveTo>
                  <a:pt x="0" y="0"/>
                </a:moveTo>
                <a:lnTo>
                  <a:pt x="438840" y="0"/>
                </a:lnTo>
                <a:lnTo>
                  <a:pt x="438840" y="600403"/>
                </a:lnTo>
                <a:lnTo>
                  <a:pt x="0" y="600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323705" y="3795005"/>
            <a:ext cx="438840" cy="600402"/>
          </a:xfrm>
          <a:custGeom>
            <a:avLst/>
            <a:gdLst/>
            <a:ahLst/>
            <a:cxnLst/>
            <a:rect l="l" t="t" r="r" b="b"/>
            <a:pathLst>
              <a:path w="438840" h="600402">
                <a:moveTo>
                  <a:pt x="0" y="0"/>
                </a:moveTo>
                <a:lnTo>
                  <a:pt x="438840" y="0"/>
                </a:lnTo>
                <a:lnTo>
                  <a:pt x="438840" y="600402"/>
                </a:lnTo>
                <a:lnTo>
                  <a:pt x="0" y="600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713062" y="7979334"/>
            <a:ext cx="438840" cy="600402"/>
          </a:xfrm>
          <a:custGeom>
            <a:avLst/>
            <a:gdLst/>
            <a:ahLst/>
            <a:cxnLst/>
            <a:rect l="l" t="t" r="r" b="b"/>
            <a:pathLst>
              <a:path w="438840" h="600402">
                <a:moveTo>
                  <a:pt x="0" y="0"/>
                </a:moveTo>
                <a:lnTo>
                  <a:pt x="438840" y="0"/>
                </a:lnTo>
                <a:lnTo>
                  <a:pt x="438840" y="600402"/>
                </a:lnTo>
                <a:lnTo>
                  <a:pt x="0" y="600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820824" y="8081910"/>
            <a:ext cx="438840" cy="600402"/>
          </a:xfrm>
          <a:custGeom>
            <a:avLst/>
            <a:gdLst/>
            <a:ahLst/>
            <a:cxnLst/>
            <a:rect l="l" t="t" r="r" b="b"/>
            <a:pathLst>
              <a:path w="438840" h="600402">
                <a:moveTo>
                  <a:pt x="0" y="0"/>
                </a:moveTo>
                <a:lnTo>
                  <a:pt x="438839" y="0"/>
                </a:lnTo>
                <a:lnTo>
                  <a:pt x="438839" y="600402"/>
                </a:lnTo>
                <a:lnTo>
                  <a:pt x="0" y="600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5457" y="5585621"/>
            <a:ext cx="6007848" cy="5854921"/>
          </a:xfrm>
          <a:custGeom>
            <a:avLst/>
            <a:gdLst/>
            <a:ahLst/>
            <a:cxnLst/>
            <a:rect l="l" t="t" r="r" b="b"/>
            <a:pathLst>
              <a:path w="6007848" h="5854921">
                <a:moveTo>
                  <a:pt x="0" y="0"/>
                </a:moveTo>
                <a:lnTo>
                  <a:pt x="6007849" y="0"/>
                </a:lnTo>
                <a:lnTo>
                  <a:pt x="6007849" y="5854922"/>
                </a:lnTo>
                <a:lnTo>
                  <a:pt x="0" y="5854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311476">
            <a:off x="14879608" y="-896788"/>
            <a:ext cx="6079198" cy="6879750"/>
          </a:xfrm>
          <a:custGeom>
            <a:avLst/>
            <a:gdLst/>
            <a:ahLst/>
            <a:cxnLst/>
            <a:rect l="l" t="t" r="r" b="b"/>
            <a:pathLst>
              <a:path w="6079198" h="6879750">
                <a:moveTo>
                  <a:pt x="0" y="0"/>
                </a:moveTo>
                <a:lnTo>
                  <a:pt x="6079198" y="0"/>
                </a:lnTo>
                <a:lnTo>
                  <a:pt x="6079198" y="6879751"/>
                </a:lnTo>
                <a:lnTo>
                  <a:pt x="0" y="687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2326183"/>
          <a:ext cx="16230602" cy="7297805"/>
        </p:xfrm>
        <a:graphic>
          <a:graphicData uri="http://schemas.openxmlformats.org/drawingml/2006/table">
            <a:tbl>
              <a:tblPr/>
              <a:tblGrid>
                <a:gridCol w="2657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2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2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2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22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622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22973">
                <a:tc>
                  <a:txBody>
                    <a:bodyPr/>
                    <a:lstStyle/>
                    <a:p>
                      <a:pPr algn="ctr">
                        <a:lnSpc>
                          <a:spcPts val="2750"/>
                        </a:lnSpc>
                        <a:defRPr/>
                      </a:pPr>
                      <a:r>
                        <a:rPr lang="en-US" sz="2500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62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0"/>
                        </a:lnSpc>
                        <a:defRPr/>
                      </a:pPr>
                      <a:r>
                        <a:rPr lang="en-US" sz="2500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62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0"/>
                        </a:lnSpc>
                        <a:defRPr/>
                      </a:pPr>
                      <a:r>
                        <a:rPr lang="en-US" sz="2500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Wake up</a:t>
                      </a:r>
                      <a:endParaRPr lang="en-US" sz="1100"/>
                    </a:p>
                    <a:p>
                      <a:pPr algn="ctr">
                        <a:lnSpc>
                          <a:spcPts val="2750"/>
                        </a:lnSpc>
                      </a:pPr>
                      <a:r>
                        <a:rPr lang="en-US" sz="2500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at 5 AM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62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Running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62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Radley"/>
                          <a:ea typeface="Radley"/>
                          <a:cs typeface="Radley"/>
                          <a:sym typeface="Radley"/>
                        </a:rPr>
                        <a:t>yoga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62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0"/>
                        </a:lnSpc>
                        <a:defRPr/>
                      </a:pPr>
                      <a:r>
                        <a:rPr lang="en-US" sz="2500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Exercise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62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0"/>
                        </a:lnSpc>
                        <a:defRPr/>
                      </a:pPr>
                      <a:r>
                        <a:rPr lang="en-US" sz="2500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Sleep for</a:t>
                      </a:r>
                      <a:endParaRPr lang="en-US" sz="1100"/>
                    </a:p>
                    <a:p>
                      <a:pPr algn="ctr">
                        <a:lnSpc>
                          <a:spcPts val="2750"/>
                        </a:lnSpc>
                      </a:pPr>
                      <a:r>
                        <a:rPr lang="en-US" sz="2500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8+ hours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62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21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April-12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Sunday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8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April-13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Monday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38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April-14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Tuesday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38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April-15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Wednesday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38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April-16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Thursday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2327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April-17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Friday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384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April-18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Saturday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837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i="1">
                          <a:solidFill>
                            <a:srgbClr val="FFFFFF"/>
                          </a:solidFill>
                          <a:latin typeface="Radley Italics"/>
                          <a:ea typeface="Radley Italics"/>
                          <a:cs typeface="Radley Italics"/>
                          <a:sym typeface="Radley Italics"/>
                        </a:rPr>
                        <a:t>Summary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1/7 days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5/7 days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5/7 days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4/7 days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Klima"/>
                          <a:ea typeface="Klima"/>
                          <a:cs typeface="Klima"/>
                          <a:sym typeface="Klima"/>
                        </a:rPr>
                        <a:t>7/7 days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F7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3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6844866" y="3744946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3" y="0"/>
                </a:lnTo>
                <a:lnTo>
                  <a:pt x="398833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15349" y="3744946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87458" y="3744946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1" y="0"/>
                </a:lnTo>
                <a:lnTo>
                  <a:pt x="498541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13397" y="3744946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44993" y="3744946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430686" y="1159529"/>
            <a:ext cx="2828614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Klima"/>
                <a:ea typeface="Klima"/>
                <a:cs typeface="Klima"/>
                <a:sym typeface="Klima"/>
              </a:rPr>
              <a:t>April12-18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85999" y="1184256"/>
            <a:ext cx="232594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49"/>
              </a:lnSpc>
            </a:pPr>
            <a:r>
              <a:rPr lang="en-US" sz="3499" i="1">
                <a:solidFill>
                  <a:srgbClr val="FFFFFF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Week: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76337"/>
            <a:ext cx="11300307" cy="121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i="1">
                <a:solidFill>
                  <a:srgbClr val="FFFFFF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Weekly Habit Tracker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613397" y="4564791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4"/>
                </a:lnTo>
                <a:lnTo>
                  <a:pt x="0" y="398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844993" y="4564791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4"/>
                </a:lnTo>
                <a:lnTo>
                  <a:pt x="0" y="398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844993" y="5382725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844993" y="5971118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844993" y="6789051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844993" y="7606984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4"/>
                </a:lnTo>
                <a:lnTo>
                  <a:pt x="0" y="398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844993" y="8196318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287458" y="5382725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1" y="0"/>
                </a:lnTo>
                <a:lnTo>
                  <a:pt x="498541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287458" y="5971118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1" y="0"/>
                </a:lnTo>
                <a:lnTo>
                  <a:pt x="498541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287458" y="7606984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1" y="0"/>
                </a:lnTo>
                <a:lnTo>
                  <a:pt x="498541" y="398834"/>
                </a:lnTo>
                <a:lnTo>
                  <a:pt x="0" y="398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613397" y="6789051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613397" y="8313665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4"/>
                </a:lnTo>
                <a:lnTo>
                  <a:pt x="0" y="398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015349" y="5382725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015349" y="6170534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4"/>
                </a:lnTo>
                <a:lnTo>
                  <a:pt x="0" y="398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015349" y="7407568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065203" y="4563835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4" y="0"/>
                </a:lnTo>
                <a:lnTo>
                  <a:pt x="398834" y="398834"/>
                </a:lnTo>
                <a:lnTo>
                  <a:pt x="0" y="398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071647" y="6802984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3" y="0"/>
                </a:lnTo>
                <a:lnTo>
                  <a:pt x="398833" y="398834"/>
                </a:lnTo>
                <a:lnTo>
                  <a:pt x="0" y="398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337312" y="6789051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3" y="0"/>
                </a:lnTo>
                <a:lnTo>
                  <a:pt x="398833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1287458" y="4563835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3" y="0"/>
                </a:lnTo>
                <a:lnTo>
                  <a:pt x="398833" y="398834"/>
                </a:lnTo>
                <a:lnTo>
                  <a:pt x="0" y="398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616080" y="5266268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3" y="0"/>
                </a:lnTo>
                <a:lnTo>
                  <a:pt x="398833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663252" y="6084201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3" y="0"/>
                </a:lnTo>
                <a:lnTo>
                  <a:pt x="398833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616080" y="7551358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3" y="0"/>
                </a:lnTo>
                <a:lnTo>
                  <a:pt x="398833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6932820" y="4564791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3" y="0"/>
                </a:lnTo>
                <a:lnTo>
                  <a:pt x="398833" y="398834"/>
                </a:lnTo>
                <a:lnTo>
                  <a:pt x="0" y="398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6932820" y="5382725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3" y="0"/>
                </a:lnTo>
                <a:lnTo>
                  <a:pt x="398833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6932820" y="6084201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3" y="0"/>
                </a:lnTo>
                <a:lnTo>
                  <a:pt x="398833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6877748" y="6902134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4"/>
                </a:lnTo>
                <a:lnTo>
                  <a:pt x="0" y="398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6927602" y="7605768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4" y="0"/>
                </a:lnTo>
                <a:lnTo>
                  <a:pt x="398834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877748" y="8309401"/>
            <a:ext cx="398833" cy="398833"/>
          </a:xfrm>
          <a:custGeom>
            <a:avLst/>
            <a:gdLst/>
            <a:ahLst/>
            <a:cxnLst/>
            <a:rect l="l" t="t" r="r" b="b"/>
            <a:pathLst>
              <a:path w="398833" h="398833">
                <a:moveTo>
                  <a:pt x="0" y="0"/>
                </a:moveTo>
                <a:lnTo>
                  <a:pt x="398834" y="0"/>
                </a:lnTo>
                <a:lnTo>
                  <a:pt x="398834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015349" y="8196318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2" y="0"/>
                </a:lnTo>
                <a:lnTo>
                  <a:pt x="498542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1256966" y="8196318"/>
            <a:ext cx="498542" cy="398833"/>
          </a:xfrm>
          <a:custGeom>
            <a:avLst/>
            <a:gdLst/>
            <a:ahLst/>
            <a:cxnLst/>
            <a:rect l="l" t="t" r="r" b="b"/>
            <a:pathLst>
              <a:path w="498542" h="398833">
                <a:moveTo>
                  <a:pt x="0" y="0"/>
                </a:moveTo>
                <a:lnTo>
                  <a:pt x="498541" y="0"/>
                </a:lnTo>
                <a:lnTo>
                  <a:pt x="498541" y="398833"/>
                </a:lnTo>
                <a:lnTo>
                  <a:pt x="0" y="39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02489" y="7540795"/>
            <a:ext cx="1302682" cy="1407613"/>
          </a:xfrm>
          <a:custGeom>
            <a:avLst/>
            <a:gdLst/>
            <a:ahLst/>
            <a:cxnLst/>
            <a:rect l="l" t="t" r="r" b="b"/>
            <a:pathLst>
              <a:path w="1302682" h="1407613">
                <a:moveTo>
                  <a:pt x="0" y="0"/>
                </a:moveTo>
                <a:lnTo>
                  <a:pt x="1302682" y="0"/>
                </a:lnTo>
                <a:lnTo>
                  <a:pt x="1302682" y="1407613"/>
                </a:lnTo>
                <a:lnTo>
                  <a:pt x="0" y="140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40526" y="7540795"/>
            <a:ext cx="1374342" cy="1407613"/>
          </a:xfrm>
          <a:custGeom>
            <a:avLst/>
            <a:gdLst/>
            <a:ahLst/>
            <a:cxnLst/>
            <a:rect l="l" t="t" r="r" b="b"/>
            <a:pathLst>
              <a:path w="1374342" h="1407613">
                <a:moveTo>
                  <a:pt x="0" y="0"/>
                </a:moveTo>
                <a:lnTo>
                  <a:pt x="1374342" y="0"/>
                </a:lnTo>
                <a:lnTo>
                  <a:pt x="1374342" y="1407613"/>
                </a:lnTo>
                <a:lnTo>
                  <a:pt x="0" y="140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83040" y="1013731"/>
            <a:ext cx="911109" cy="1407613"/>
          </a:xfrm>
          <a:custGeom>
            <a:avLst/>
            <a:gdLst/>
            <a:ahLst/>
            <a:cxnLst/>
            <a:rect l="l" t="t" r="r" b="b"/>
            <a:pathLst>
              <a:path w="911109" h="1407613">
                <a:moveTo>
                  <a:pt x="0" y="0"/>
                </a:moveTo>
                <a:lnTo>
                  <a:pt x="911109" y="0"/>
                </a:lnTo>
                <a:lnTo>
                  <a:pt x="911109" y="1407613"/>
                </a:lnTo>
                <a:lnTo>
                  <a:pt x="0" y="1407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20181" y="3029721"/>
            <a:ext cx="1304439" cy="1883049"/>
          </a:xfrm>
          <a:custGeom>
            <a:avLst/>
            <a:gdLst/>
            <a:ahLst/>
            <a:cxnLst/>
            <a:rect l="l" t="t" r="r" b="b"/>
            <a:pathLst>
              <a:path w="1304439" h="1883049">
                <a:moveTo>
                  <a:pt x="0" y="0"/>
                </a:moveTo>
                <a:lnTo>
                  <a:pt x="1304439" y="0"/>
                </a:lnTo>
                <a:lnTo>
                  <a:pt x="1304439" y="1883049"/>
                </a:lnTo>
                <a:lnTo>
                  <a:pt x="0" y="18830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83040" y="5460334"/>
            <a:ext cx="1271970" cy="1407613"/>
          </a:xfrm>
          <a:custGeom>
            <a:avLst/>
            <a:gdLst/>
            <a:ahLst/>
            <a:cxnLst/>
            <a:rect l="l" t="t" r="r" b="b"/>
            <a:pathLst>
              <a:path w="1271970" h="1407613">
                <a:moveTo>
                  <a:pt x="0" y="0"/>
                </a:moveTo>
                <a:lnTo>
                  <a:pt x="1271970" y="0"/>
                </a:lnTo>
                <a:lnTo>
                  <a:pt x="1271970" y="1407612"/>
                </a:lnTo>
                <a:lnTo>
                  <a:pt x="0" y="1407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51668" y="5460334"/>
            <a:ext cx="952058" cy="1407613"/>
          </a:xfrm>
          <a:custGeom>
            <a:avLst/>
            <a:gdLst/>
            <a:ahLst/>
            <a:cxnLst/>
            <a:rect l="l" t="t" r="r" b="b"/>
            <a:pathLst>
              <a:path w="952058" h="1407613">
                <a:moveTo>
                  <a:pt x="0" y="0"/>
                </a:moveTo>
                <a:lnTo>
                  <a:pt x="952058" y="0"/>
                </a:lnTo>
                <a:lnTo>
                  <a:pt x="952058" y="1407612"/>
                </a:lnTo>
                <a:lnTo>
                  <a:pt x="0" y="1407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88217" y="5450941"/>
            <a:ext cx="1469046" cy="1407613"/>
          </a:xfrm>
          <a:custGeom>
            <a:avLst/>
            <a:gdLst/>
            <a:ahLst/>
            <a:cxnLst/>
            <a:rect l="l" t="t" r="r" b="b"/>
            <a:pathLst>
              <a:path w="1469046" h="1407613">
                <a:moveTo>
                  <a:pt x="0" y="0"/>
                </a:moveTo>
                <a:lnTo>
                  <a:pt x="1469046" y="0"/>
                </a:lnTo>
                <a:lnTo>
                  <a:pt x="1469046" y="1407613"/>
                </a:lnTo>
                <a:lnTo>
                  <a:pt x="0" y="14076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34435" y="5450941"/>
            <a:ext cx="1261733" cy="1407613"/>
          </a:xfrm>
          <a:custGeom>
            <a:avLst/>
            <a:gdLst/>
            <a:ahLst/>
            <a:cxnLst/>
            <a:rect l="l" t="t" r="r" b="b"/>
            <a:pathLst>
              <a:path w="1261733" h="1407613">
                <a:moveTo>
                  <a:pt x="0" y="0"/>
                </a:moveTo>
                <a:lnTo>
                  <a:pt x="1261733" y="0"/>
                </a:lnTo>
                <a:lnTo>
                  <a:pt x="1261733" y="1407613"/>
                </a:lnTo>
                <a:lnTo>
                  <a:pt x="0" y="14076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92577" y="2790108"/>
            <a:ext cx="1208778" cy="2002493"/>
          </a:xfrm>
          <a:custGeom>
            <a:avLst/>
            <a:gdLst/>
            <a:ahLst/>
            <a:cxnLst/>
            <a:rect l="l" t="t" r="r" b="b"/>
            <a:pathLst>
              <a:path w="1208778" h="2002493">
                <a:moveTo>
                  <a:pt x="0" y="0"/>
                </a:moveTo>
                <a:lnTo>
                  <a:pt x="1208778" y="0"/>
                </a:lnTo>
                <a:lnTo>
                  <a:pt x="1208778" y="2002494"/>
                </a:lnTo>
                <a:lnTo>
                  <a:pt x="0" y="20024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650304" y="3174327"/>
            <a:ext cx="1827620" cy="1618275"/>
          </a:xfrm>
          <a:custGeom>
            <a:avLst/>
            <a:gdLst/>
            <a:ahLst/>
            <a:cxnLst/>
            <a:rect l="l" t="t" r="r" b="b"/>
            <a:pathLst>
              <a:path w="1827620" h="1618275">
                <a:moveTo>
                  <a:pt x="0" y="0"/>
                </a:moveTo>
                <a:lnTo>
                  <a:pt x="1827620" y="0"/>
                </a:lnTo>
                <a:lnTo>
                  <a:pt x="1827620" y="1618275"/>
                </a:lnTo>
                <a:lnTo>
                  <a:pt x="0" y="16182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005908" y="3174327"/>
            <a:ext cx="1090260" cy="1407613"/>
          </a:xfrm>
          <a:custGeom>
            <a:avLst/>
            <a:gdLst/>
            <a:ahLst/>
            <a:cxnLst/>
            <a:rect l="l" t="t" r="r" b="b"/>
            <a:pathLst>
              <a:path w="1090260" h="1407613">
                <a:moveTo>
                  <a:pt x="0" y="0"/>
                </a:moveTo>
                <a:lnTo>
                  <a:pt x="1090260" y="0"/>
                </a:lnTo>
                <a:lnTo>
                  <a:pt x="1090260" y="1407613"/>
                </a:lnTo>
                <a:lnTo>
                  <a:pt x="0" y="140761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57724" y="1013731"/>
            <a:ext cx="1343631" cy="1407613"/>
          </a:xfrm>
          <a:custGeom>
            <a:avLst/>
            <a:gdLst/>
            <a:ahLst/>
            <a:cxnLst/>
            <a:rect l="l" t="t" r="r" b="b"/>
            <a:pathLst>
              <a:path w="1343631" h="1407613">
                <a:moveTo>
                  <a:pt x="0" y="0"/>
                </a:moveTo>
                <a:lnTo>
                  <a:pt x="1343631" y="0"/>
                </a:lnTo>
                <a:lnTo>
                  <a:pt x="1343631" y="1407613"/>
                </a:lnTo>
                <a:lnTo>
                  <a:pt x="0" y="140761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065174" y="1013731"/>
            <a:ext cx="1412750" cy="1407613"/>
          </a:xfrm>
          <a:custGeom>
            <a:avLst/>
            <a:gdLst/>
            <a:ahLst/>
            <a:cxnLst/>
            <a:rect l="l" t="t" r="r" b="b"/>
            <a:pathLst>
              <a:path w="1412750" h="1407613">
                <a:moveTo>
                  <a:pt x="0" y="0"/>
                </a:moveTo>
                <a:lnTo>
                  <a:pt x="1412750" y="0"/>
                </a:lnTo>
                <a:lnTo>
                  <a:pt x="1412750" y="1407613"/>
                </a:lnTo>
                <a:lnTo>
                  <a:pt x="0" y="140761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77924" y="1137064"/>
            <a:ext cx="1361546" cy="1407613"/>
          </a:xfrm>
          <a:custGeom>
            <a:avLst/>
            <a:gdLst/>
            <a:ahLst/>
            <a:cxnLst/>
            <a:rect l="l" t="t" r="r" b="b"/>
            <a:pathLst>
              <a:path w="1361546" h="1407613">
                <a:moveTo>
                  <a:pt x="0" y="0"/>
                </a:moveTo>
                <a:lnTo>
                  <a:pt x="1361546" y="0"/>
                </a:lnTo>
                <a:lnTo>
                  <a:pt x="1361546" y="1407613"/>
                </a:lnTo>
                <a:lnTo>
                  <a:pt x="0" y="140761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836126" y="7394373"/>
            <a:ext cx="1521137" cy="1700458"/>
          </a:xfrm>
          <a:custGeom>
            <a:avLst/>
            <a:gdLst/>
            <a:ahLst/>
            <a:cxnLst/>
            <a:rect l="l" t="t" r="r" b="b"/>
            <a:pathLst>
              <a:path w="1521137" h="1700458">
                <a:moveTo>
                  <a:pt x="0" y="0"/>
                </a:moveTo>
                <a:lnTo>
                  <a:pt x="1521137" y="0"/>
                </a:lnTo>
                <a:lnTo>
                  <a:pt x="1521137" y="1700458"/>
                </a:lnTo>
                <a:lnTo>
                  <a:pt x="0" y="170045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357263" y="7394373"/>
            <a:ext cx="1866964" cy="1775313"/>
          </a:xfrm>
          <a:custGeom>
            <a:avLst/>
            <a:gdLst/>
            <a:ahLst/>
            <a:cxnLst/>
            <a:rect l="l" t="t" r="r" b="b"/>
            <a:pathLst>
              <a:path w="1866964" h="1775313">
                <a:moveTo>
                  <a:pt x="0" y="0"/>
                </a:moveTo>
                <a:lnTo>
                  <a:pt x="1866964" y="0"/>
                </a:lnTo>
                <a:lnTo>
                  <a:pt x="1866964" y="1775313"/>
                </a:lnTo>
                <a:lnTo>
                  <a:pt x="0" y="177531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73717" y="436477"/>
            <a:ext cx="7500074" cy="85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6400" i="1">
                <a:solidFill>
                  <a:srgbClr val="000000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Tech Stack and Tools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5217" y="3022974"/>
            <a:ext cx="5890889" cy="146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sz="419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Front-End</a:t>
            </a:r>
          </a:p>
          <a:p>
            <a:pPr algn="ctr">
              <a:lnSpc>
                <a:spcPts val="5873"/>
              </a:lnSpc>
            </a:pPr>
            <a:r>
              <a:rPr lang="en-US" sz="419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HTML, CSS, JavaScript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3642" y="6543281"/>
            <a:ext cx="2713647" cy="161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4"/>
              </a:lnSpc>
            </a:pPr>
            <a:r>
              <a:rPr lang="en-US" sz="463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</a:t>
            </a:r>
          </a:p>
          <a:p>
            <a:pPr algn="ctr">
              <a:lnSpc>
                <a:spcPts val="6494"/>
              </a:lnSpc>
            </a:pPr>
            <a:r>
              <a:rPr lang="en-US" sz="463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Firebase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23754" y="5840664"/>
            <a:ext cx="4946524" cy="150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3"/>
              </a:lnSpc>
            </a:pPr>
            <a:r>
              <a:rPr lang="en-US" sz="431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Back-End</a:t>
            </a:r>
          </a:p>
          <a:p>
            <a:pPr algn="ctr">
              <a:lnSpc>
                <a:spcPts val="6043"/>
              </a:lnSpc>
            </a:pPr>
            <a:r>
              <a:rPr lang="en-US" sz="431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Node.js, Express.js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500</Words>
  <Application>Microsoft Macintosh PowerPoint</Application>
  <PresentationFormat>Custom</PresentationFormat>
  <Paragraphs>157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Klima</vt:lpstr>
      <vt:lpstr>Klima Bold</vt:lpstr>
      <vt:lpstr>Arial</vt:lpstr>
      <vt:lpstr>Radley</vt:lpstr>
      <vt:lpstr>Canva Sans Bold</vt:lpstr>
      <vt:lpstr>Calibri</vt:lpstr>
      <vt:lpstr>Radley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&amp; Fitness Tracker</dc:title>
  <cp:lastModifiedBy>Manik Mehta</cp:lastModifiedBy>
  <cp:revision>3</cp:revision>
  <dcterms:created xsi:type="dcterms:W3CDTF">2006-08-16T00:00:00Z</dcterms:created>
  <dcterms:modified xsi:type="dcterms:W3CDTF">2025-04-13T03:01:49Z</dcterms:modified>
  <dc:identifier>DAGkdZAJxKY</dc:identifier>
</cp:coreProperties>
</file>